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87" r:id="rId3"/>
    <p:sldId id="261" r:id="rId4"/>
    <p:sldId id="263" r:id="rId5"/>
    <p:sldId id="266" r:id="rId6"/>
    <p:sldId id="267" r:id="rId7"/>
    <p:sldId id="264" r:id="rId8"/>
    <p:sldId id="262" r:id="rId9"/>
    <p:sldId id="257" r:id="rId10"/>
    <p:sldId id="265" r:id="rId11"/>
    <p:sldId id="258" r:id="rId12"/>
    <p:sldId id="259" r:id="rId13"/>
    <p:sldId id="271" r:id="rId14"/>
    <p:sldId id="273" r:id="rId15"/>
    <p:sldId id="272" r:id="rId16"/>
    <p:sldId id="274" r:id="rId17"/>
    <p:sldId id="270" r:id="rId18"/>
    <p:sldId id="280" r:id="rId19"/>
    <p:sldId id="275" r:id="rId20"/>
    <p:sldId id="276" r:id="rId21"/>
    <p:sldId id="289" r:id="rId22"/>
    <p:sldId id="279" r:id="rId23"/>
    <p:sldId id="277" r:id="rId24"/>
    <p:sldId id="278" r:id="rId25"/>
    <p:sldId id="282" r:id="rId26"/>
    <p:sldId id="283" r:id="rId27"/>
    <p:sldId id="288" r:id="rId28"/>
    <p:sldId id="285" r:id="rId29"/>
    <p:sldId id="286" r:id="rId30"/>
    <p:sldId id="260" r:id="rId31"/>
    <p:sldId id="268" r:id="rId32"/>
    <p:sldId id="26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B9406-FB78-4FF6-A619-4B7F1D614A6A}" v="17" dt="2020-01-31T09:31:10.06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69448" autoAdjust="0"/>
  </p:normalViewPr>
  <p:slideViewPr>
    <p:cSldViewPr snapToGrid="0">
      <p:cViewPr varScale="1">
        <p:scale>
          <a:sx n="79" d="100"/>
          <a:sy n="79" d="100"/>
        </p:scale>
        <p:origin x="18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Thomas" userId="c70d66d9-7267-4f59-8d9e-6268ec5bdaef" providerId="ADAL" clId="{EACA2DAE-8DA7-47B6-B017-7ACC12C1445E}"/>
    <pc:docChg chg="undo custSel modSld">
      <pc:chgData name="Nick Thomas" userId="c70d66d9-7267-4f59-8d9e-6268ec5bdaef" providerId="ADAL" clId="{EACA2DAE-8DA7-47B6-B017-7ACC12C1445E}" dt="2019-02-01T10:41:03.271" v="98" actId="20577"/>
      <pc:docMkLst>
        <pc:docMk/>
      </pc:docMkLst>
      <pc:sldChg chg="modNotesTx">
        <pc:chgData name="Nick Thomas" userId="c70d66d9-7267-4f59-8d9e-6268ec5bdaef" providerId="ADAL" clId="{EACA2DAE-8DA7-47B6-B017-7ACC12C1445E}" dt="2019-01-29T16:40:03.856" v="14" actId="20577"/>
        <pc:sldMkLst>
          <pc:docMk/>
          <pc:sldMk cId="982782370" sldId="268"/>
        </pc:sldMkLst>
      </pc:sldChg>
      <pc:sldChg chg="modSp">
        <pc:chgData name="Nick Thomas" userId="c70d66d9-7267-4f59-8d9e-6268ec5bdaef" providerId="ADAL" clId="{EACA2DAE-8DA7-47B6-B017-7ACC12C1445E}" dt="2019-02-01T10:41:03.271" v="98" actId="20577"/>
        <pc:sldMkLst>
          <pc:docMk/>
          <pc:sldMk cId="2620886189" sldId="275"/>
        </pc:sldMkLst>
        <pc:spChg chg="mod">
          <ac:chgData name="Nick Thomas" userId="c70d66d9-7267-4f59-8d9e-6268ec5bdaef" providerId="ADAL" clId="{EACA2DAE-8DA7-47B6-B017-7ACC12C1445E}" dt="2019-02-01T10:41:03.271" v="98" actId="20577"/>
          <ac:spMkLst>
            <pc:docMk/>
            <pc:sldMk cId="2620886189" sldId="275"/>
            <ac:spMk id="3" creationId="{4542F005-2C1E-48EF-A55F-A3F009BE5AFF}"/>
          </ac:spMkLst>
        </pc:spChg>
      </pc:sldChg>
      <pc:sldChg chg="addSp delSp modSp">
        <pc:chgData name="Nick Thomas" userId="c70d66d9-7267-4f59-8d9e-6268ec5bdaef" providerId="ADAL" clId="{EACA2DAE-8DA7-47B6-B017-7ACC12C1445E}" dt="2019-02-01T10:25:00.046" v="97" actId="20577"/>
        <pc:sldMkLst>
          <pc:docMk/>
          <pc:sldMk cId="1991273667" sldId="276"/>
        </pc:sldMkLst>
        <pc:spChg chg="mod">
          <ac:chgData name="Nick Thomas" userId="c70d66d9-7267-4f59-8d9e-6268ec5bdaef" providerId="ADAL" clId="{EACA2DAE-8DA7-47B6-B017-7ACC12C1445E}" dt="2019-02-01T10:25:00.046" v="97" actId="20577"/>
          <ac:spMkLst>
            <pc:docMk/>
            <pc:sldMk cId="1991273667" sldId="276"/>
            <ac:spMk id="3" creationId="{D9BCC2A5-B954-4CFC-8FC0-3434302D8509}"/>
          </ac:spMkLst>
        </pc:spChg>
        <pc:spChg chg="del">
          <ac:chgData name="Nick Thomas" userId="c70d66d9-7267-4f59-8d9e-6268ec5bdaef" providerId="ADAL" clId="{EACA2DAE-8DA7-47B6-B017-7ACC12C1445E}" dt="2019-02-01T10:20:50.977" v="39" actId="478"/>
          <ac:spMkLst>
            <pc:docMk/>
            <pc:sldMk cId="1991273667" sldId="276"/>
            <ac:spMk id="4" creationId="{3497C9EC-0DC8-4A5B-8A50-6D786775BCB6}"/>
          </ac:spMkLst>
        </pc:spChg>
        <pc:spChg chg="add mod">
          <ac:chgData name="Nick Thomas" userId="c70d66d9-7267-4f59-8d9e-6268ec5bdaef" providerId="ADAL" clId="{EACA2DAE-8DA7-47B6-B017-7ACC12C1445E}" dt="2019-02-01T10:20:50.977" v="39" actId="478"/>
          <ac:spMkLst>
            <pc:docMk/>
            <pc:sldMk cId="1991273667" sldId="276"/>
            <ac:spMk id="6" creationId="{23FFE22A-2E7E-41AF-8034-98F7C940AA05}"/>
          </ac:spMkLst>
        </pc:spChg>
      </pc:sldChg>
      <pc:sldChg chg="modSp">
        <pc:chgData name="Nick Thomas" userId="c70d66d9-7267-4f59-8d9e-6268ec5bdaef" providerId="ADAL" clId="{EACA2DAE-8DA7-47B6-B017-7ACC12C1445E}" dt="2019-01-29T16:37:52.676" v="0" actId="20577"/>
        <pc:sldMkLst>
          <pc:docMk/>
          <pc:sldMk cId="1690192339" sldId="289"/>
        </pc:sldMkLst>
        <pc:spChg chg="mod">
          <ac:chgData name="Nick Thomas" userId="c70d66d9-7267-4f59-8d9e-6268ec5bdaef" providerId="ADAL" clId="{EACA2DAE-8DA7-47B6-B017-7ACC12C1445E}" dt="2019-01-29T16:37:52.676" v="0" actId="20577"/>
          <ac:spMkLst>
            <pc:docMk/>
            <pc:sldMk cId="1690192339" sldId="289"/>
            <ac:spMk id="3" creationId="{A0EB0574-8A3E-4552-8995-0522DD7D395C}"/>
          </ac:spMkLst>
        </pc:spChg>
      </pc:sldChg>
    </pc:docChg>
  </pc:docChgLst>
  <pc:docChgLst>
    <pc:chgData name="Nick" userId="c70d66d9-7267-4f59-8d9e-6268ec5bdaef" providerId="ADAL" clId="{2D7B9406-FB78-4FF6-A619-4B7F1D614A6A}"/>
    <pc:docChg chg="undo custSel modSld sldOrd">
      <pc:chgData name="Nick" userId="c70d66d9-7267-4f59-8d9e-6268ec5bdaef" providerId="ADAL" clId="{2D7B9406-FB78-4FF6-A619-4B7F1D614A6A}" dt="2020-01-31T09:31:10.068" v="70" actId="1076"/>
      <pc:docMkLst>
        <pc:docMk/>
      </pc:docMkLst>
      <pc:sldChg chg="addSp delSp modSp">
        <pc:chgData name="Nick" userId="c70d66d9-7267-4f59-8d9e-6268ec5bdaef" providerId="ADAL" clId="{2D7B9406-FB78-4FF6-A619-4B7F1D614A6A}" dt="2020-01-31T09:20:37.542" v="7" actId="14100"/>
        <pc:sldMkLst>
          <pc:docMk/>
          <pc:sldMk cId="2299187999" sldId="259"/>
        </pc:sldMkLst>
        <pc:spChg chg="add del mod">
          <ac:chgData name="Nick" userId="c70d66d9-7267-4f59-8d9e-6268ec5bdaef" providerId="ADAL" clId="{2D7B9406-FB78-4FF6-A619-4B7F1D614A6A}" dt="2020-01-31T09:20:37.542" v="7" actId="14100"/>
          <ac:spMkLst>
            <pc:docMk/>
            <pc:sldMk cId="2299187999" sldId="259"/>
            <ac:spMk id="2" creationId="{DCF68E89-2D20-4D82-A0BE-5ECC27EBDF89}"/>
          </ac:spMkLst>
        </pc:spChg>
        <pc:spChg chg="del mod">
          <ac:chgData name="Nick" userId="c70d66d9-7267-4f59-8d9e-6268ec5bdaef" providerId="ADAL" clId="{2D7B9406-FB78-4FF6-A619-4B7F1D614A6A}" dt="2020-01-31T09:20:23.772" v="6" actId="478"/>
          <ac:spMkLst>
            <pc:docMk/>
            <pc:sldMk cId="2299187999" sldId="259"/>
            <ac:spMk id="4" creationId="{8BB830C2-862B-431F-A9E7-C565EBCDD7B6}"/>
          </ac:spMkLst>
        </pc:spChg>
        <pc:spChg chg="add del mod">
          <ac:chgData name="Nick" userId="c70d66d9-7267-4f59-8d9e-6268ec5bdaef" providerId="ADAL" clId="{2D7B9406-FB78-4FF6-A619-4B7F1D614A6A}" dt="2020-01-31T09:20:18.995" v="4" actId="478"/>
          <ac:spMkLst>
            <pc:docMk/>
            <pc:sldMk cId="2299187999" sldId="259"/>
            <ac:spMk id="5" creationId="{12192497-7138-45FD-8BF3-74F857392DCC}"/>
          </ac:spMkLst>
        </pc:spChg>
      </pc:sldChg>
      <pc:sldChg chg="modNotesTx">
        <pc:chgData name="Nick" userId="c70d66d9-7267-4f59-8d9e-6268ec5bdaef" providerId="ADAL" clId="{2D7B9406-FB78-4FF6-A619-4B7F1D614A6A}" dt="2020-01-31T09:23:04.764" v="9" actId="20577"/>
        <pc:sldMkLst>
          <pc:docMk/>
          <pc:sldMk cId="612631821" sldId="272"/>
        </pc:sldMkLst>
      </pc:sldChg>
      <pc:sldChg chg="modSp">
        <pc:chgData name="Nick" userId="c70d66d9-7267-4f59-8d9e-6268ec5bdaef" providerId="ADAL" clId="{2D7B9406-FB78-4FF6-A619-4B7F1D614A6A}" dt="2020-01-31T09:25:17.754" v="11" actId="6549"/>
        <pc:sldMkLst>
          <pc:docMk/>
          <pc:sldMk cId="1991273667" sldId="276"/>
        </pc:sldMkLst>
        <pc:spChg chg="mod">
          <ac:chgData name="Nick" userId="c70d66d9-7267-4f59-8d9e-6268ec5bdaef" providerId="ADAL" clId="{2D7B9406-FB78-4FF6-A619-4B7F1D614A6A}" dt="2020-01-31T09:25:17.754" v="11" actId="6549"/>
          <ac:spMkLst>
            <pc:docMk/>
            <pc:sldMk cId="1991273667" sldId="276"/>
            <ac:spMk id="3" creationId="{D9BCC2A5-B954-4CFC-8FC0-3434302D8509}"/>
          </ac:spMkLst>
        </pc:spChg>
      </pc:sldChg>
      <pc:sldChg chg="ord">
        <pc:chgData name="Nick" userId="c70d66d9-7267-4f59-8d9e-6268ec5bdaef" providerId="ADAL" clId="{2D7B9406-FB78-4FF6-A619-4B7F1D614A6A}" dt="2020-01-31T09:26:43.522" v="32"/>
        <pc:sldMkLst>
          <pc:docMk/>
          <pc:sldMk cId="2606588955" sldId="277"/>
        </pc:sldMkLst>
      </pc:sldChg>
      <pc:sldChg chg="addSp delSp modSp">
        <pc:chgData name="Nick" userId="c70d66d9-7267-4f59-8d9e-6268ec5bdaef" providerId="ADAL" clId="{2D7B9406-FB78-4FF6-A619-4B7F1D614A6A}" dt="2020-01-31T09:31:10.068" v="70" actId="1076"/>
        <pc:sldMkLst>
          <pc:docMk/>
          <pc:sldMk cId="2559493862" sldId="286"/>
        </pc:sldMkLst>
        <pc:spChg chg="add del mod">
          <ac:chgData name="Nick" userId="c70d66d9-7267-4f59-8d9e-6268ec5bdaef" providerId="ADAL" clId="{2D7B9406-FB78-4FF6-A619-4B7F1D614A6A}" dt="2020-01-31T09:30:32.850" v="59" actId="478"/>
          <ac:spMkLst>
            <pc:docMk/>
            <pc:sldMk cId="2559493862" sldId="286"/>
            <ac:spMk id="2" creationId="{150633FE-F388-4662-B8FD-A689F3DAD910}"/>
          </ac:spMkLst>
        </pc:spChg>
        <pc:spChg chg="mod">
          <ac:chgData name="Nick" userId="c70d66d9-7267-4f59-8d9e-6268ec5bdaef" providerId="ADAL" clId="{2D7B9406-FB78-4FF6-A619-4B7F1D614A6A}" dt="2020-01-31T09:30:14.006" v="56" actId="1076"/>
          <ac:spMkLst>
            <pc:docMk/>
            <pc:sldMk cId="2559493862" sldId="286"/>
            <ac:spMk id="10" creationId="{964FE6E3-7C3F-4F34-BAF9-08483A39A768}"/>
          </ac:spMkLst>
        </pc:spChg>
        <pc:picChg chg="add mod">
          <ac:chgData name="Nick" userId="c70d66d9-7267-4f59-8d9e-6268ec5bdaef" providerId="ADAL" clId="{2D7B9406-FB78-4FF6-A619-4B7F1D614A6A}" dt="2020-01-31T09:31:10.068" v="70" actId="1076"/>
          <ac:picMkLst>
            <pc:docMk/>
            <pc:sldMk cId="2559493862" sldId="286"/>
            <ac:picMk id="1026" creationId="{48B762F1-0B44-4DDB-99A4-595708594E05}"/>
          </ac:picMkLst>
        </pc:picChg>
        <pc:picChg chg="add mod">
          <ac:chgData name="Nick" userId="c70d66d9-7267-4f59-8d9e-6268ec5bdaef" providerId="ADAL" clId="{2D7B9406-FB78-4FF6-A619-4B7F1D614A6A}" dt="2020-01-31T09:31:06.888" v="69" actId="1076"/>
          <ac:picMkLst>
            <pc:docMk/>
            <pc:sldMk cId="2559493862" sldId="286"/>
            <ac:picMk id="1028" creationId="{033EE9E6-4EFC-4E96-94BE-ADCA38894485}"/>
          </ac:picMkLst>
        </pc:picChg>
        <pc:picChg chg="del">
          <ac:chgData name="Nick" userId="c70d66d9-7267-4f59-8d9e-6268ec5bdaef" providerId="ADAL" clId="{2D7B9406-FB78-4FF6-A619-4B7F1D614A6A}" dt="2020-01-31T09:30:29.127" v="58" actId="478"/>
          <ac:picMkLst>
            <pc:docMk/>
            <pc:sldMk cId="2559493862" sldId="286"/>
            <ac:picMk id="18436" creationId="{AEDC54AA-8968-4731-8B41-D452EDF24322}"/>
          </ac:picMkLst>
        </pc:picChg>
        <pc:picChg chg="del">
          <ac:chgData name="Nick" userId="c70d66d9-7267-4f59-8d9e-6268ec5bdaef" providerId="ADAL" clId="{2D7B9406-FB78-4FF6-A619-4B7F1D614A6A}" dt="2020-01-31T09:30:29.127" v="58" actId="478"/>
          <ac:picMkLst>
            <pc:docMk/>
            <pc:sldMk cId="2559493862" sldId="286"/>
            <ac:picMk id="18440" creationId="{58DEF9E0-308F-4B8F-8057-4E4B18CBA8B8}"/>
          </ac:picMkLst>
        </pc:picChg>
      </pc:sldChg>
      <pc:sldChg chg="modSp">
        <pc:chgData name="Nick" userId="c70d66d9-7267-4f59-8d9e-6268ec5bdaef" providerId="ADAL" clId="{2D7B9406-FB78-4FF6-A619-4B7F1D614A6A}" dt="2020-01-31T09:25:58.468" v="30" actId="20577"/>
        <pc:sldMkLst>
          <pc:docMk/>
          <pc:sldMk cId="1690192339" sldId="289"/>
        </pc:sldMkLst>
        <pc:spChg chg="mod">
          <ac:chgData name="Nick" userId="c70d66d9-7267-4f59-8d9e-6268ec5bdaef" providerId="ADAL" clId="{2D7B9406-FB78-4FF6-A619-4B7F1D614A6A}" dt="2020-01-31T09:25:31.049" v="12" actId="33524"/>
          <ac:spMkLst>
            <pc:docMk/>
            <pc:sldMk cId="1690192339" sldId="289"/>
            <ac:spMk id="2" creationId="{E1EEB4BB-8433-47A3-BF42-2D4F3937D27C}"/>
          </ac:spMkLst>
        </pc:spChg>
        <pc:spChg chg="mod">
          <ac:chgData name="Nick" userId="c70d66d9-7267-4f59-8d9e-6268ec5bdaef" providerId="ADAL" clId="{2D7B9406-FB78-4FF6-A619-4B7F1D614A6A}" dt="2020-01-31T09:25:58.468" v="30" actId="20577"/>
          <ac:spMkLst>
            <pc:docMk/>
            <pc:sldMk cId="1690192339" sldId="289"/>
            <ac:spMk id="3" creationId="{A0EB0574-8A3E-4552-8995-0522DD7D39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56BB8-D354-4326-891A-BDAACE4DC4B6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42021-D2A1-4DED-A9FE-67032AE289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1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336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Everything we will be doing is simply a way to very the amount of light emitted from a screen at a given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217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Lets take a second and talk about how we represent colour in computers.</a:t>
            </a:r>
          </a:p>
          <a:p>
            <a:endParaRPr lang="en-GB" dirty="0"/>
          </a:p>
          <a:p>
            <a:r>
              <a:rPr lang="en-GB" dirty="0"/>
              <a:t>We call these representations, Colour spaces.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683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several colour spaces</a:t>
            </a:r>
          </a:p>
          <a:p>
            <a:endParaRPr lang="en-GB" dirty="0"/>
          </a:p>
          <a:p>
            <a:r>
              <a:rPr lang="en-GB" dirty="0"/>
              <a:t>RGB is an additive system (monitors use it)</a:t>
            </a:r>
          </a:p>
          <a:p>
            <a:r>
              <a:rPr lang="en-GB" dirty="0"/>
              <a:t>CMYK is a subtractive system and use in the print industry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632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HSV is an alternative way of representing colour on computers</a:t>
            </a:r>
          </a:p>
          <a:p>
            <a:r>
              <a:rPr lang="en-GB" dirty="0"/>
              <a:t>Artists tend to prefer HSV as they tend to understand colour values in HSV more intuitively than RGB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74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 RGB as screens are made up of red green blue LED’s and a backlight to illuminate them.</a:t>
            </a:r>
          </a:p>
          <a:p>
            <a:r>
              <a:rPr lang="en-GB" dirty="0"/>
              <a:t>So 3 numbers to represent R G B is more useful for us</a:t>
            </a:r>
          </a:p>
          <a:p>
            <a:r>
              <a:rPr lang="en-GB" dirty="0"/>
              <a:t>But we can convert to other colour space if we wanted to. But we wont.</a:t>
            </a:r>
          </a:p>
          <a:p>
            <a:r>
              <a:rPr lang="en-GB" dirty="0"/>
              <a:t>All the, red, green and blue LEDs + back light = white</a:t>
            </a:r>
          </a:p>
          <a:p>
            <a:r>
              <a:rPr lang="en-GB" dirty="0"/>
              <a:t>And no RGB + back light = black</a:t>
            </a:r>
          </a:p>
          <a:p>
            <a:endParaRPr lang="en-GB" dirty="0"/>
          </a:p>
          <a:p>
            <a:r>
              <a:rPr lang="en-GB" dirty="0"/>
              <a:t>All RGB values can be represents with 3 values between the range of 0 and 255 (making 256 possible values, or a char)</a:t>
            </a:r>
          </a:p>
          <a:p>
            <a:r>
              <a:rPr lang="en-GB" dirty="0"/>
              <a:t>Some RGB representations will use separate numbers for each value.</a:t>
            </a:r>
          </a:p>
          <a:p>
            <a:r>
              <a:rPr lang="en-GB" dirty="0"/>
              <a:t>Some will smash the values together in to on number and will retrieve the colour channel we want by bit masking and bit shifting.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655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 assessments</a:t>
            </a:r>
          </a:p>
          <a:p>
            <a:r>
              <a:rPr lang="en-GB" dirty="0"/>
              <a:t>Each will contain a computer program that will demonstrate your knowledge of the subject and each will have a 1500 word report evaluating the techniques you have implemented / alternative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389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OpenGL and Vulkan are open standards from the Kronos group</a:t>
            </a:r>
          </a:p>
          <a:p>
            <a:r>
              <a:rPr lang="en-GB" dirty="0"/>
              <a:t>Direct 3d is part of the Direct X library from Microsoft.</a:t>
            </a:r>
          </a:p>
          <a:p>
            <a:endParaRPr lang="en-GB" dirty="0"/>
          </a:p>
          <a:p>
            <a:r>
              <a:rPr lang="en-GB" dirty="0"/>
              <a:t>Vulkan and direct 3D 12 are designed to be better at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asynchronous</a:t>
            </a:r>
            <a:r>
              <a:rPr lang="en-GB" dirty="0"/>
              <a:t> operations, shared resources, thread and memory management.</a:t>
            </a:r>
          </a:p>
          <a:p>
            <a:endParaRPr lang="en-GB" dirty="0"/>
          </a:p>
          <a:p>
            <a:r>
              <a:rPr lang="en-GB" dirty="0"/>
              <a:t>We will be using </a:t>
            </a:r>
            <a:r>
              <a:rPr lang="en-GB" dirty="0" err="1"/>
              <a:t>openGL</a:t>
            </a:r>
            <a:endParaRPr lang="en-GB" dirty="0"/>
          </a:p>
          <a:p>
            <a:r>
              <a:rPr lang="en-GB" dirty="0"/>
              <a:t>Why because Vulkan is hard and long winded, D3D is easier by locked to windows, </a:t>
            </a:r>
            <a:r>
              <a:rPr lang="en-GB" dirty="0" err="1"/>
              <a:t>openGL</a:t>
            </a:r>
            <a:r>
              <a:rPr lang="en-GB" dirty="0"/>
              <a:t> is available on all platforms and is easier.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786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Because every thing is better with tea!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683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Martin Newell needed a simple mathematical model of a familiar object.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wife, Sandra Newell, suggested modelling their 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 service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since they were sitting down for tea at the time.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shape was perfect for graphics research at the time.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 pot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dirty="0"/>
              <a:t> round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dirty="0"/>
              <a:t>Contained saddle points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dirty="0"/>
              <a:t>can project a shadow on itself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dirty="0"/>
              <a:t>can be displayed accurately without a surface texture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days is it considered a bit of an in joke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309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has  appeared in several films including many </a:t>
            </a:r>
            <a:r>
              <a:rPr lang="en-GB" dirty="0" err="1"/>
              <a:t>pixar</a:t>
            </a:r>
            <a:r>
              <a:rPr lang="en-GB" dirty="0"/>
              <a:t> films. (just keep your eyes open and your bound to find it).</a:t>
            </a:r>
          </a:p>
          <a:p>
            <a:r>
              <a:rPr lang="en-GB" dirty="0"/>
              <a:t>An episode of the Simpsons </a:t>
            </a:r>
          </a:p>
          <a:p>
            <a:r>
              <a:rPr lang="en-GB" dirty="0"/>
              <a:t>Widows screen savers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475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we are interested in</a:t>
            </a:r>
          </a:p>
          <a:p>
            <a:r>
              <a:rPr lang="en-GB" dirty="0"/>
              <a:t>GAMES!!!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62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Simulations</a:t>
            </a:r>
          </a:p>
          <a:p>
            <a:r>
              <a:rPr lang="en-GB" dirty="0"/>
              <a:t>Want to see stress tolerance of space shuttle?</a:t>
            </a:r>
          </a:p>
          <a:p>
            <a:r>
              <a:rPr lang="en-GB" dirty="0"/>
              <a:t>How to fold proteins ?</a:t>
            </a:r>
          </a:p>
          <a:p>
            <a:r>
              <a:rPr lang="en-GB" dirty="0"/>
              <a:t>Map of the internet?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306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Used in film</a:t>
            </a:r>
          </a:p>
          <a:p>
            <a:r>
              <a:rPr lang="en-GB" dirty="0"/>
              <a:t>Used to replace actors with squids</a:t>
            </a:r>
          </a:p>
          <a:p>
            <a:r>
              <a:rPr lang="en-GB" dirty="0"/>
              <a:t>Add Dragons where there were no dragons before</a:t>
            </a:r>
          </a:p>
          <a:p>
            <a:r>
              <a:rPr lang="en-GB" dirty="0"/>
              <a:t>Remove persons hand with out resorting to surgery (even add a background or 2)</a:t>
            </a:r>
            <a:br>
              <a:rPr lang="en-GB" dirty="0"/>
            </a:br>
            <a:r>
              <a:rPr lang="en-GB" dirty="0"/>
              <a:t>and give Nick a moment of happiness when we sees giant robots beating the stuffing out of giant monsters :p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71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Once you know how it works, you favourite films will seem less impressive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228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 triangle, lost of triangles</a:t>
            </a:r>
          </a:p>
          <a:p>
            <a:r>
              <a:rPr lang="en-GB" dirty="0"/>
              <a:t>As  we all know, triangles are made up of 3 POINTS.</a:t>
            </a:r>
          </a:p>
          <a:p>
            <a:r>
              <a:rPr lang="en-GB" dirty="0"/>
              <a:t>These points are connected together with LINES.</a:t>
            </a:r>
          </a:p>
          <a:p>
            <a:r>
              <a:rPr lang="en-GB" dirty="0"/>
              <a:t>These line define a SURFACE.</a:t>
            </a:r>
          </a:p>
          <a:p>
            <a:r>
              <a:rPr lang="en-GB" dirty="0"/>
              <a:t>Using points, lines and surfaces we can make representations of dolphins, head, rabbits….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84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 batman!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67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 graphics is about more than just triangles.</a:t>
            </a:r>
          </a:p>
          <a:p>
            <a:r>
              <a:rPr lang="en-GB" dirty="0"/>
              <a:t>We can use graphics to represent obscurer mathematical concepts like the </a:t>
            </a:r>
            <a:r>
              <a:rPr lang="en-GB" dirty="0" err="1"/>
              <a:t>mandelbroguht</a:t>
            </a:r>
            <a:r>
              <a:rPr lang="en-GB" dirty="0"/>
              <a:t> set.</a:t>
            </a:r>
          </a:p>
          <a:p>
            <a:r>
              <a:rPr lang="en-GB" dirty="0"/>
              <a:t>We use computer to generate some thing that is infinitely complex and then use computer graphics to make it look pretty.</a:t>
            </a:r>
          </a:p>
          <a:p>
            <a:endParaRPr lang="en-GB" dirty="0"/>
          </a:p>
          <a:p>
            <a:r>
              <a:rPr lang="en-GB" dirty="0"/>
              <a:t>We can also manipulate colour directly to simulate water caustics.</a:t>
            </a:r>
          </a:p>
          <a:p>
            <a:endParaRPr lang="en-GB" dirty="0"/>
          </a:p>
          <a:p>
            <a:r>
              <a:rPr lang="en-GB" dirty="0"/>
              <a:t>How do we add extra detail to characters with out using more triangles?</a:t>
            </a:r>
          </a:p>
          <a:p>
            <a:endParaRPr lang="en-GB" dirty="0"/>
          </a:p>
          <a:p>
            <a:r>
              <a:rPr lang="en-GB" dirty="0"/>
              <a:t>How do we add more detail to objects like the stones in the top right corner?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24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Its always pixels.</a:t>
            </a:r>
          </a:p>
          <a:p>
            <a:endParaRPr lang="en-GB" dirty="0"/>
          </a:p>
          <a:p>
            <a:r>
              <a:rPr lang="en-GB" dirty="0"/>
              <a:t>Everything we do will be resolved to pixels</a:t>
            </a:r>
          </a:p>
          <a:p>
            <a:endParaRPr lang="en-GB" dirty="0"/>
          </a:p>
          <a:p>
            <a:r>
              <a:rPr lang="en-GB" dirty="0"/>
              <a:t>Keep this in mind all the time.</a:t>
            </a:r>
          </a:p>
          <a:p>
            <a:endParaRPr lang="en-GB" dirty="0"/>
          </a:p>
          <a:p>
            <a:r>
              <a:rPr lang="en-GB" dirty="0"/>
              <a:t>3D graphics is the art of turning sets of 3 numbers in to coloured squares on your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42021-D2A1-4DED-A9FE-67032AE2890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30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32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775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626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383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137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4363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69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51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24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6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94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984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39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4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09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3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21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369BCF7-8D6B-4C3F-9DD8-D4ADC799CD28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3067379-8C2D-46EA-A9E5-A1C07584F9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015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arth.nullschool.net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FB6F-2FD0-4966-9B10-5EDA6D07C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/>
          <a:lstStyle/>
          <a:p>
            <a:r>
              <a:rPr lang="en-GB" dirty="0"/>
              <a:t>Programming for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03F95-103B-4816-98B5-DD8137995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4478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4" name="Picture 2" descr="https://assets.vg247.com/current/2016/05/batman_return_to_arkham_city_1-600x338.jpg">
            <a:extLst>
              <a:ext uri="{FF2B5EF4-FFF2-40B4-BE49-F238E27FC236}">
                <a16:creationId xmlns:a16="http://schemas.microsoft.com/office/drawing/2014/main" id="{81408314-8689-49D4-A268-20CEA4B418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25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B6D7060-11D0-4C7D-AC60-7D5D7C63E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78FE19-7766-4C59-97B9-DC76C7810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72507C7-2D59-4B04-AB3A-D05863222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82A1E68-4AA3-43FF-87EF-909D12D4E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8B4FA5A-0922-4F9A-9EA7-7D2CBF03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FE70857-F5A1-41BA-93E3-BEF6A3C8C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C067C042-0BF1-45E3-B9A9-D89C2E86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ABB68-341E-43A1-9A46-738040DE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803" y="4487332"/>
            <a:ext cx="3983314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More than just triangles</a:t>
            </a:r>
          </a:p>
        </p:txBody>
      </p:sp>
      <p:sp>
        <p:nvSpPr>
          <p:cNvPr id="148" name="Snip Diagonal Corner Rectangle 20">
            <a:extLst>
              <a:ext uri="{FF2B5EF4-FFF2-40B4-BE49-F238E27FC236}">
                <a16:creationId xmlns:a16="http://schemas.microsoft.com/office/drawing/2014/main" id="{688F4B76-C7A3-4E68-9604-AD04B65E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-2"/>
            <a:ext cx="6096001" cy="68580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8688840F-A6FE-4891-8492-2A80DEB10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5" r="4" b="4"/>
          <a:stretch/>
        </p:blipFill>
        <p:spPr bwMode="auto">
          <a:xfrm>
            <a:off x="-1" y="10"/>
            <a:ext cx="3749040" cy="26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199918A1-60C3-458B-BF0C-20E944816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" r="-2" b="12350"/>
          <a:stretch/>
        </p:blipFill>
        <p:spPr bwMode="auto">
          <a:xfrm>
            <a:off x="3749040" y="10"/>
            <a:ext cx="2343648" cy="26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FFE2256-C89D-4925-8BFA-0EA53959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49039" y="0"/>
            <a:ext cx="0" cy="2624667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game wireframe">
            <a:extLst>
              <a:ext uri="{FF2B5EF4-FFF2-40B4-BE49-F238E27FC236}">
                <a16:creationId xmlns:a16="http://schemas.microsoft.com/office/drawing/2014/main" id="{39E446D1-2013-4B4F-9828-5A075EDBF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6" r="30397" b="-1"/>
          <a:stretch/>
        </p:blipFill>
        <p:spPr bwMode="auto">
          <a:xfrm>
            <a:off x="20" y="2653748"/>
            <a:ext cx="2314650" cy="42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f/fc/Mandel_zoom_08_satellite_antenna.jpg/1024px-Mandel_zoom_08_satellite_antenna.jpg">
            <a:extLst>
              <a:ext uri="{FF2B5EF4-FFF2-40B4-BE49-F238E27FC236}">
                <a16:creationId xmlns:a16="http://schemas.microsoft.com/office/drawing/2014/main" id="{15F63ABF-B9B9-4FC1-98CE-6E2004293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r="24297" b="2"/>
          <a:stretch/>
        </p:blipFill>
        <p:spPr bwMode="auto">
          <a:xfrm>
            <a:off x="2327917" y="2653748"/>
            <a:ext cx="3767345" cy="42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B51FEEB-6F5C-4A13-A01C-16D031EE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27917" y="2651760"/>
            <a:ext cx="0" cy="420624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9C2E3DF-03B9-4B26-9CD3-189DC665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8011" y="0"/>
            <a:ext cx="0" cy="685800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CB7DE9F-F03A-4A95-B1A7-1F3B66B17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0760" y="0"/>
            <a:ext cx="0" cy="685800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B1E3DE8-C72D-444D-89B9-15E513256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5803" y="685800"/>
            <a:ext cx="4609848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/>
              <a:t>Used to generate images from data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/>
              <a:t>Not just 3D models !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/>
              <a:t>No triangles needed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80A9000-08EA-4DBB-A559-1D2197CF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2292" y="2963333"/>
            <a:ext cx="1896535" cy="2218267"/>
            <a:chOff x="10292292" y="2963333"/>
            <a:chExt cx="1896535" cy="2218267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FAE3254-6B9A-4E22-A925-7504AD27A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4CC7082-E278-4BFC-8DB9-E5BFB35A0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699485" y="3190344"/>
              <a:ext cx="1489342" cy="14893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A8F802A-8187-48A1-8C6E-53FB0490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9F2363C-A242-4F2A-AA98-A75895001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7D88E35-515E-4323-BA27-166168EBB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368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9" name="Straight Connector 7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68E89-2D20-4D82-A0BE-5ECC27EB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958" y="1839102"/>
            <a:ext cx="3971902" cy="18438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PixEls</a:t>
            </a:r>
            <a:r>
              <a:rPr lang="en-US" sz="4800" dirty="0"/>
              <a:t>!</a:t>
            </a:r>
          </a:p>
        </p:txBody>
      </p:sp>
      <p:sp>
        <p:nvSpPr>
          <p:cNvPr id="83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207CD3C-6B96-47DA-B3FD-D811247DE2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r="18011" b="-1"/>
          <a:stretch/>
        </p:blipFill>
        <p:spPr bwMode="auto">
          <a:xfrm>
            <a:off x="799072" y="786117"/>
            <a:ext cx="6245352" cy="4956048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18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5F84-C50F-4FE5-8869-86E6C2C7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16111-3B50-457C-91ED-37599AD8D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 descr="Image result for pixel line">
            <a:extLst>
              <a:ext uri="{FF2B5EF4-FFF2-40B4-BE49-F238E27FC236}">
                <a16:creationId xmlns:a16="http://schemas.microsoft.com/office/drawing/2014/main" id="{BAEC1792-1175-4BFD-8FDE-5E44F853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2543175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pixel line">
            <a:extLst>
              <a:ext uri="{FF2B5EF4-FFF2-40B4-BE49-F238E27FC236}">
                <a16:creationId xmlns:a16="http://schemas.microsoft.com/office/drawing/2014/main" id="{DDEE6039-5577-4468-A6FA-79A01B0C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2586038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pixel line">
            <a:extLst>
              <a:ext uri="{FF2B5EF4-FFF2-40B4-BE49-F238E27FC236}">
                <a16:creationId xmlns:a16="http://schemas.microsoft.com/office/drawing/2014/main" id="{4E50EF14-C15E-4F6E-AB6D-BF63E4E09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2519363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Related image">
            <a:extLst>
              <a:ext uri="{FF2B5EF4-FFF2-40B4-BE49-F238E27FC236}">
                <a16:creationId xmlns:a16="http://schemas.microsoft.com/office/drawing/2014/main" id="{0EEC1521-BF36-40CB-8F87-218538F4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0"/>
            <a:ext cx="7759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51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BE1027C-ABCB-4C82-91A2-F67B9A5A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F929A6-265E-40D1-BBEE-65E1B0F3D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Color space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CC57C46-4659-4AF2-9180-2DEED214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FB52317-0F00-40C0-B1F2-33ED6D30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468ACF9-4EF2-4251-9FAD-3F225BF7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E4A3ECD-6924-4912-B117-3C617B58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1DFE1F5-FA7A-403F-B9D9-0434E2BE2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2CF27E4-09D0-444E-B18D-F9048710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Snip Diagonal Corner Rectangle 12">
            <a:extLst>
              <a:ext uri="{FF2B5EF4-FFF2-40B4-BE49-F238E27FC236}">
                <a16:creationId xmlns:a16="http://schemas.microsoft.com/office/drawing/2014/main" id="{FDAF26D5-7469-49F5-902D-571FA58A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Related image">
            <a:extLst>
              <a:ext uri="{FF2B5EF4-FFF2-40B4-BE49-F238E27FC236}">
                <a16:creationId xmlns:a16="http://schemas.microsoft.com/office/drawing/2014/main" id="{972C15ED-AF9F-41B2-A6C3-AFCD5B237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03" y="1016001"/>
            <a:ext cx="4037160" cy="302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lated image">
            <a:extLst>
              <a:ext uri="{FF2B5EF4-FFF2-40B4-BE49-F238E27FC236}">
                <a16:creationId xmlns:a16="http://schemas.microsoft.com/office/drawing/2014/main" id="{B5DDD354-1426-4250-A1F2-8AAFE6514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620" y="995767"/>
            <a:ext cx="3011959" cy="304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627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2">
            <a:extLst>
              <a:ext uri="{FF2B5EF4-FFF2-40B4-BE49-F238E27FC236}">
                <a16:creationId xmlns:a16="http://schemas.microsoft.com/office/drawing/2014/main" id="{82FDE7CB-A0B9-4C48-80CE-B61F4F9E2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3258CC7-31A5-4656-A7C5-16CBDC978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3ADF9B-28A3-4312-A210-984E680D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1D75538-7D02-42CE-8091-38ED0178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A61D5E-676C-44A0-8EF0-D68EBB55F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F19251D-8C13-48D6-8334-6FCBB4337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8" descr="http://www.mediafrontier.ch/wp-content/uploads/2017/02/Val-blog-posts4.png">
            <a:extLst>
              <a:ext uri="{FF2B5EF4-FFF2-40B4-BE49-F238E27FC236}">
                <a16:creationId xmlns:a16="http://schemas.microsoft.com/office/drawing/2014/main" id="{88A725D6-B035-4794-81C9-2F571975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r="3240" b="-1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lated image">
            <a:extLst>
              <a:ext uri="{FF2B5EF4-FFF2-40B4-BE49-F238E27FC236}">
                <a16:creationId xmlns:a16="http://schemas.microsoft.com/office/drawing/2014/main" id="{0CAE13D5-583C-4532-BF10-C5AD3977E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r="-1" b="-1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3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elated image">
            <a:extLst>
              <a:ext uri="{FF2B5EF4-FFF2-40B4-BE49-F238E27FC236}">
                <a16:creationId xmlns:a16="http://schemas.microsoft.com/office/drawing/2014/main" id="{57954B85-0CC9-4333-B1DF-C26EC048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9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2" name="Picture 6" descr="Image result for rgb colour">
            <a:extLst>
              <a:ext uri="{FF2B5EF4-FFF2-40B4-BE49-F238E27FC236}">
                <a16:creationId xmlns:a16="http://schemas.microsoft.com/office/drawing/2014/main" id="{2A415886-4C8D-4F3F-AE19-748E84A6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71" y="1267871"/>
            <a:ext cx="3996222" cy="39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://www.cs.ucc.ie/~gavin/cs1050/the_internet/figures/twenty-four-bit-colour.gif">
            <a:extLst>
              <a:ext uri="{FF2B5EF4-FFF2-40B4-BE49-F238E27FC236}">
                <a16:creationId xmlns:a16="http://schemas.microsoft.com/office/drawing/2014/main" id="{A8CF6BE8-8A30-4F51-B26F-94E9B451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35" y="1835165"/>
            <a:ext cx="4502570" cy="286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711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81E7B-2A94-4BAF-BED5-9823FD8BE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r>
              <a:rPr lang="en-GB" dirty="0"/>
              <a:t>This unit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5E499-4243-4EAE-BFCC-F85AF0808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endParaRPr lang="en-GB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961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FCB91-E4DD-4042-AA98-B459895B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 this unit you will: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2F005-2C1E-48EF-A55F-A3F009BE5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>
                <a:solidFill>
                  <a:schemeClr val="tx1"/>
                </a:solidFill>
              </a:rPr>
              <a:t>Demonstrate an understanding of computer graphics concepts.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Implement a computer application to a specified brief demonstrating a range of graphics techniques.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Demonstrate an ability to implement shaders within graphics applications.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0886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8A72-3E62-44DA-9E0D-20F4FE38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start!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42AA0-4864-41DF-A7CB-60F14E62F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Sorry for any bad spelling.</a:t>
            </a:r>
          </a:p>
          <a:p>
            <a:r>
              <a:rPr lang="en-GB" dirty="0"/>
              <a:t>Dyslexia </a:t>
            </a:r>
            <a:r>
              <a:rPr lang="en-GB" dirty="0" err="1"/>
              <a:t>Sukcs</a:t>
            </a:r>
            <a:r>
              <a:rPr lang="en-GB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872429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ABA4-F716-4004-A72D-BDECE6DA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C2A5-B954-4CFC-8FC0-3434302D8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Assignment 1</a:t>
            </a:r>
            <a:endParaRPr lang="en-GB" sz="2400" dirty="0"/>
          </a:p>
          <a:p>
            <a:pPr lvl="1"/>
            <a:r>
              <a:rPr lang="en-GB" dirty="0"/>
              <a:t>Graphics primitives</a:t>
            </a:r>
          </a:p>
          <a:p>
            <a:pPr lvl="1"/>
            <a:r>
              <a:rPr lang="en-GB" dirty="0"/>
              <a:t>Transformations</a:t>
            </a:r>
          </a:p>
          <a:p>
            <a:pPr lvl="1"/>
            <a:r>
              <a:rPr lang="en-GB" dirty="0"/>
              <a:t>Movable Cameras</a:t>
            </a:r>
          </a:p>
          <a:p>
            <a:pPr lvl="1"/>
            <a:r>
              <a:rPr lang="en-GB" dirty="0"/>
              <a:t>Shaders</a:t>
            </a:r>
          </a:p>
          <a:p>
            <a:r>
              <a:rPr lang="en-GB" dirty="0"/>
              <a:t>Assignment 2</a:t>
            </a:r>
            <a:endParaRPr lang="en-GB" sz="2400" dirty="0"/>
          </a:p>
          <a:p>
            <a:pPr lvl="1"/>
            <a:r>
              <a:rPr lang="en-GB" dirty="0"/>
              <a:t>Lighting</a:t>
            </a:r>
          </a:p>
          <a:p>
            <a:pPr lvl="1"/>
            <a:r>
              <a:rPr lang="en-GB" dirty="0"/>
              <a:t>Loading texture files</a:t>
            </a:r>
          </a:p>
          <a:p>
            <a:pPr lvl="1"/>
            <a:r>
              <a:rPr lang="en-GB" dirty="0"/>
              <a:t>Loading 3D models</a:t>
            </a:r>
          </a:p>
          <a:p>
            <a:pPr lvl="1"/>
            <a:r>
              <a:rPr lang="en-GB" dirty="0"/>
              <a:t>Textured meshes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FFE22A-2E7E-41AF-8034-98F7C940A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273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EB4BB-8433-47A3-BF42-2D4F3937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Do not come asking for help the week before the deadline!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B0574-8A3E-4552-8995-0522DD7D3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Its too late by then, I won't be able to help you and you would have had weeks to ask me any questions.</a:t>
            </a:r>
          </a:p>
          <a:p>
            <a:endParaRPr lang="en-US" sz="19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A failure to plan on your part is not an emergency on mine.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019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66814-2F48-44DA-8E84-02670E7A3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420877" cy="2971801"/>
          </a:xfrm>
        </p:spPr>
        <p:txBody>
          <a:bodyPr>
            <a:normAutofit/>
          </a:bodyPr>
          <a:lstStyle/>
          <a:p>
            <a:r>
              <a:rPr lang="en-GB" dirty="0"/>
              <a:t>Software we will 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3C543-70EE-47B0-8119-92B1987EA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endParaRPr lang="en-GB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3176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C6ACA56-9AD4-4EE6-8F38-8C18968A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655210-4EEB-44D9-B394-6FB4139B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502337D-F5E1-4766-A784-5492BC033C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234420"/>
              </p:ext>
            </p:extLst>
          </p:nvPr>
        </p:nvGraphicFramePr>
        <p:xfrm>
          <a:off x="643467" y="834413"/>
          <a:ext cx="10905067" cy="518917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58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211">
                  <a:extLst>
                    <a:ext uri="{9D8B030D-6E8A-4147-A177-3AD203B41FA5}">
                      <a16:colId xmlns:a16="http://schemas.microsoft.com/office/drawing/2014/main" val="2729662269"/>
                    </a:ext>
                  </a:extLst>
                </a:gridCol>
              </a:tblGrid>
              <a:tr h="488836"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OpengGL</a:t>
                      </a:r>
                      <a:endParaRPr lang="en-GB" sz="2500" b="1"/>
                    </a:p>
                  </a:txBody>
                  <a:tcPr marL="80577" marR="80577" marT="40289" marB="402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Direct3D</a:t>
                      </a:r>
                      <a:endParaRPr lang="en-GB" sz="2500" b="1"/>
                    </a:p>
                  </a:txBody>
                  <a:tcPr marL="80577" marR="80577" marT="40289" marB="402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Vulkan</a:t>
                      </a:r>
                      <a:endParaRPr lang="en-GB" sz="2500" b="1"/>
                    </a:p>
                  </a:txBody>
                  <a:tcPr marL="80577" marR="80577" marT="40289" marB="4028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863"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Open Platform</a:t>
                      </a:r>
                    </a:p>
                  </a:txBody>
                  <a:tcPr marL="80577" marR="80577" marT="40289" marB="402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MS Win &amp; XBOX</a:t>
                      </a:r>
                      <a:r>
                        <a:rPr lang="en-GB" sz="2500" baseline="0"/>
                        <a:t> only</a:t>
                      </a:r>
                      <a:endParaRPr lang="en-GB" sz="2500"/>
                    </a:p>
                  </a:txBody>
                  <a:tcPr marL="80577" marR="80577" marT="40289" marB="40289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500"/>
                        <a:t>Open Platform</a:t>
                      </a:r>
                    </a:p>
                    <a:p>
                      <a:pPr algn="ctr"/>
                      <a:endParaRPr lang="en-GB" sz="2500"/>
                    </a:p>
                  </a:txBody>
                  <a:tcPr marL="80577" marR="80577" marT="40289" marB="4028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863"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Graphics only API</a:t>
                      </a:r>
                    </a:p>
                  </a:txBody>
                  <a:tcPr marL="80577" marR="80577" marT="40289" marB="402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Multimedia API</a:t>
                      </a:r>
                    </a:p>
                  </a:txBody>
                  <a:tcPr marL="80577" marR="80577" marT="40289" marB="40289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500"/>
                        <a:t>Graphics only API</a:t>
                      </a:r>
                    </a:p>
                    <a:p>
                      <a:pPr algn="ctr"/>
                      <a:endParaRPr lang="en-GB" sz="2500"/>
                    </a:p>
                  </a:txBody>
                  <a:tcPr marL="80577" marR="80577" marT="40289" marB="4028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0890"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No game specific functions</a:t>
                      </a:r>
                    </a:p>
                  </a:txBody>
                  <a:tcPr marL="80577" marR="80577" marT="40289" marB="402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More</a:t>
                      </a:r>
                      <a:r>
                        <a:rPr lang="en-GB" sz="2500" baseline="0"/>
                        <a:t> game specific functions</a:t>
                      </a:r>
                      <a:endParaRPr lang="en-GB" sz="2500"/>
                    </a:p>
                  </a:txBody>
                  <a:tcPr marL="80577" marR="80577" marT="40289" marB="40289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500"/>
                        <a:t>No game specific functions</a:t>
                      </a:r>
                    </a:p>
                    <a:p>
                      <a:pPr algn="ctr"/>
                      <a:endParaRPr lang="en-GB" sz="2500"/>
                    </a:p>
                  </a:txBody>
                  <a:tcPr marL="80577" marR="80577" marT="40289" marB="4028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863"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3</a:t>
                      </a:r>
                      <a:r>
                        <a:rPr lang="en-GB" sz="2500" baseline="30000"/>
                        <a:t>rd</a:t>
                      </a:r>
                      <a:r>
                        <a:rPr lang="en-GB" sz="2500" baseline="0"/>
                        <a:t> Party extensions</a:t>
                      </a:r>
                      <a:endParaRPr lang="en-GB" sz="2500"/>
                    </a:p>
                  </a:txBody>
                  <a:tcPr marL="80577" marR="80577" marT="40289" marB="402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No 3</a:t>
                      </a:r>
                      <a:r>
                        <a:rPr lang="en-GB" sz="2500" baseline="30000"/>
                        <a:t>rd</a:t>
                      </a:r>
                      <a:r>
                        <a:rPr lang="en-GB" sz="2500"/>
                        <a:t> party extensions</a:t>
                      </a:r>
                    </a:p>
                  </a:txBody>
                  <a:tcPr marL="80577" marR="80577" marT="40289" marB="40289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500"/>
                        <a:t>3</a:t>
                      </a:r>
                      <a:r>
                        <a:rPr lang="en-GB" sz="2500" baseline="30000"/>
                        <a:t>rd</a:t>
                      </a:r>
                      <a:r>
                        <a:rPr lang="en-GB" sz="2500" baseline="0"/>
                        <a:t> Party extensions</a:t>
                      </a:r>
                      <a:endParaRPr lang="en-GB" sz="2500"/>
                    </a:p>
                    <a:p>
                      <a:pPr algn="ctr"/>
                      <a:endParaRPr lang="en-GB" sz="2500"/>
                    </a:p>
                  </a:txBody>
                  <a:tcPr marL="80577" marR="80577" marT="40289" marB="4028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4863">
                <a:tc gridSpan="3">
                  <a:txBody>
                    <a:bodyPr/>
                    <a:lstStyle/>
                    <a:p>
                      <a:pPr algn="ctr"/>
                      <a:r>
                        <a:rPr lang="en-GB" sz="2500"/>
                        <a:t>Nvidia, ATI Technologies, Matrox all support both OpenGL</a:t>
                      </a:r>
                      <a:r>
                        <a:rPr lang="en-GB" sz="2500" baseline="0"/>
                        <a:t>, Direct3D and Vulkan</a:t>
                      </a:r>
                      <a:endParaRPr lang="en-GB" sz="2500"/>
                    </a:p>
                  </a:txBody>
                  <a:tcPr marL="80577" marR="80577" marT="40289" marB="40289"/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588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3D3BD-62F5-45A6-B390-A19D996C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SDL2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690CC-DB45-446E-AB28-4017D1E42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445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Simple </a:t>
            </a:r>
            <a:r>
              <a:rPr lang="en-US" dirty="0" err="1">
                <a:solidFill>
                  <a:schemeClr val="tx1"/>
                </a:solidFill>
              </a:rPr>
              <a:t>DirectMedia</a:t>
            </a:r>
            <a:r>
              <a:rPr lang="en-US" dirty="0">
                <a:solidFill>
                  <a:schemeClr val="tx1"/>
                </a:solidFill>
              </a:rPr>
              <a:t> Layer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Enables event management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Handles input for us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Makes creation of window and user interaction much easier in small to medium sized apps.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Includes all the OpenGL functions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OpenGL functions start with a prefix </a:t>
            </a:r>
            <a:r>
              <a:rPr lang="en-US" dirty="0" err="1">
                <a:solidFill>
                  <a:schemeClr val="tx1"/>
                </a:solidFill>
              </a:rPr>
              <a:t>gl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OpenGL constants start with GL_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SDL library functions are prefixed with </a:t>
            </a:r>
            <a:r>
              <a:rPr lang="en-US" dirty="0" err="1">
                <a:solidFill>
                  <a:schemeClr val="tx1"/>
                </a:solidFill>
              </a:rPr>
              <a:t>sdl</a:t>
            </a:r>
            <a:r>
              <a:rPr lang="en-US" dirty="0">
                <a:solidFill>
                  <a:schemeClr val="tx1"/>
                </a:solidFill>
              </a:rPr>
              <a:t>_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947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0F65-4897-4A8B-8B99-70857965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GLEW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4B9A5-FD56-4CCA-A19B-B97F93CC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Open</a:t>
            </a:r>
            <a:r>
              <a:rPr lang="en-US" u="sng">
                <a:solidFill>
                  <a:schemeClr val="tx1"/>
                </a:solidFill>
              </a:rPr>
              <a:t>GL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u="sng">
                <a:solidFill>
                  <a:schemeClr val="tx1"/>
                </a:solidFill>
              </a:rPr>
              <a:t>E</a:t>
            </a:r>
            <a:r>
              <a:rPr lang="en-US">
                <a:solidFill>
                  <a:schemeClr val="tx1"/>
                </a:solidFill>
              </a:rPr>
              <a:t>xtension </a:t>
            </a:r>
            <a:r>
              <a:rPr lang="en-US" u="sng">
                <a:solidFill>
                  <a:schemeClr val="tx1"/>
                </a:solidFill>
              </a:rPr>
              <a:t>W</a:t>
            </a:r>
            <a:r>
              <a:rPr lang="en-US">
                <a:solidFill>
                  <a:schemeClr val="tx1"/>
                </a:solidFill>
              </a:rPr>
              <a:t>rangler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Run-time tools to determine which OpenGL extensions are supported on the target platform.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http://glew.sourceforge.net/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341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C7770B-E4E1-42D6-9437-DAA4A3A9E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26DE5B-A1A6-4746-8EF7-4D6809ED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A3DDA-BF17-4302-867E-EBFD777B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E30704-4227-4B7B-BDB8-BFCF3908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23B1E7-AEA4-42D8-8F4A-9D116F296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1B6244-6EAE-442C-ACCF-8146103EC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85281-EAC2-46F7-B7EF-C16E57A5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GLM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D8C1A-19DF-4A39-8288-B09990952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GL Mathematics library</a:t>
            </a:r>
          </a:p>
          <a:p>
            <a:r>
              <a:rPr lang="en-US">
                <a:solidFill>
                  <a:schemeClr val="tx1"/>
                </a:solidFill>
              </a:rPr>
              <a:t>Contains a collection of useful mathematics, classes, structs and functions for graphics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1360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ED62-C345-4369-A501-E3E8502E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will need to take notes.</a:t>
            </a:r>
            <a:br>
              <a:rPr lang="en-GB" dirty="0"/>
            </a:br>
            <a:r>
              <a:rPr lang="en-GB" dirty="0"/>
              <a:t>Get a note book!</a:t>
            </a:r>
          </a:p>
        </p:txBody>
      </p:sp>
    </p:spTree>
    <p:extLst>
      <p:ext uri="{BB962C8B-B14F-4D97-AF65-F5344CB8AC3E}">
        <p14:creationId xmlns:p14="http://schemas.microsoft.com/office/powerpoint/2010/main" val="2261205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219A-5B82-48EF-8B58-E8A92275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Recommended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39CBC-D384-4E8B-88E0-E7439ABAA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090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A3C2B-A7CA-46B9-B196-FCEB204F4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105" y="4457700"/>
            <a:ext cx="3025696" cy="1778000"/>
          </a:xfrm>
        </p:spPr>
        <p:txBody>
          <a:bodyPr/>
          <a:lstStyle/>
          <a:p>
            <a:r>
              <a:rPr lang="en-GB" sz="1400" b="1" dirty="0"/>
              <a:t>OpenGL </a:t>
            </a:r>
            <a:r>
              <a:rPr lang="en-GB" sz="1400" b="1" dirty="0" err="1"/>
              <a:t>Superbible</a:t>
            </a:r>
            <a:r>
              <a:rPr lang="en-GB" sz="1400" b="1" dirty="0"/>
              <a:t>: Comprehensive Tutorial and Reference</a:t>
            </a:r>
          </a:p>
          <a:p>
            <a:r>
              <a:rPr lang="en-GB" sz="1400" b="1" dirty="0"/>
              <a:t>ISBN-10:</a:t>
            </a:r>
            <a:r>
              <a:rPr lang="en-GB" sz="1400" dirty="0"/>
              <a:t> 9780672337475</a:t>
            </a:r>
          </a:p>
          <a:p>
            <a:r>
              <a:rPr lang="en-GB" sz="1400" b="1" dirty="0"/>
              <a:t>ISBN-13:</a:t>
            </a:r>
            <a:r>
              <a:rPr lang="en-GB" sz="1400" dirty="0"/>
              <a:t> 978-0672337475</a:t>
            </a:r>
          </a:p>
          <a:p>
            <a:endParaRPr lang="en-GB" sz="1400" dirty="0"/>
          </a:p>
        </p:txBody>
      </p:sp>
      <p:pic>
        <p:nvPicPr>
          <p:cNvPr id="18434" name="Picture 2" descr="https://images-na.ssl-images-amazon.com/images/I/51Rev-eVu2L._SX382_BO1,204,203,200_.jpg">
            <a:extLst>
              <a:ext uri="{FF2B5EF4-FFF2-40B4-BE49-F238E27FC236}">
                <a16:creationId xmlns:a16="http://schemas.microsoft.com/office/drawing/2014/main" id="{6FC2844F-4C03-4241-810F-9586CAC4670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04" y="1277938"/>
            <a:ext cx="2332117" cy="30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4FE6E3-7C3F-4F34-BAF9-08483A39A768}"/>
              </a:ext>
            </a:extLst>
          </p:cNvPr>
          <p:cNvSpPr txBox="1">
            <a:spLocks/>
          </p:cNvSpPr>
          <p:nvPr/>
        </p:nvSpPr>
        <p:spPr>
          <a:xfrm>
            <a:off x="3761396" y="4525169"/>
            <a:ext cx="4649787" cy="1541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/>
              <a:t>Real-Time Rendering, Third / Fourth Edition</a:t>
            </a:r>
          </a:p>
          <a:p>
            <a:r>
              <a:rPr lang="en-GB" sz="1400" b="1" dirty="0"/>
              <a:t>ISBN-10:</a:t>
            </a:r>
            <a:r>
              <a:rPr lang="en-GB" sz="1400" dirty="0"/>
              <a:t> 9781138627000</a:t>
            </a:r>
          </a:p>
          <a:p>
            <a:r>
              <a:rPr lang="en-GB" sz="1400" b="1" dirty="0"/>
              <a:t>ISBN-13:</a:t>
            </a:r>
            <a:r>
              <a:rPr lang="en-GB" sz="1400" dirty="0"/>
              <a:t>  978-1138627000</a:t>
            </a:r>
          </a:p>
          <a:p>
            <a:r>
              <a:rPr lang="en-GB" sz="1400" b="1" dirty="0"/>
              <a:t>ISBN-10:</a:t>
            </a:r>
            <a:r>
              <a:rPr lang="en-GB" sz="1400" dirty="0"/>
              <a:t> 9781568814247</a:t>
            </a:r>
          </a:p>
          <a:p>
            <a:r>
              <a:rPr lang="en-GB" sz="1400" b="1" dirty="0"/>
              <a:t>ISBN-13:</a:t>
            </a:r>
            <a:r>
              <a:rPr lang="en-GB" sz="1400" dirty="0"/>
              <a:t> 978-1568814247</a:t>
            </a:r>
          </a:p>
        </p:txBody>
      </p:sp>
      <p:pic>
        <p:nvPicPr>
          <p:cNvPr id="18442" name="Picture 10" descr="https://images-na.ssl-images-amazon.com/images/I/5136cFDbJZL._SX329_BO1,204,203,200_.jpg">
            <a:extLst>
              <a:ext uri="{FF2B5EF4-FFF2-40B4-BE49-F238E27FC236}">
                <a16:creationId xmlns:a16="http://schemas.microsoft.com/office/drawing/2014/main" id="{D5179CFD-5CA1-4D9F-9756-3948891A2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305" y="1277938"/>
            <a:ext cx="2032688" cy="306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3BE3BF-6BAA-455A-8E13-447EC2A6CFB0}"/>
              </a:ext>
            </a:extLst>
          </p:cNvPr>
          <p:cNvSpPr txBox="1">
            <a:spLocks/>
          </p:cNvSpPr>
          <p:nvPr/>
        </p:nvSpPr>
        <p:spPr>
          <a:xfrm>
            <a:off x="8912305" y="4406900"/>
            <a:ext cx="2771695" cy="177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/>
              <a:t>Introduction to Computer Graphics: A Practical Learning Approach </a:t>
            </a:r>
          </a:p>
          <a:p>
            <a:r>
              <a:rPr lang="en-GB" sz="1400" b="1" dirty="0"/>
              <a:t>ISBN-10:</a:t>
            </a:r>
            <a:r>
              <a:rPr lang="en-GB" sz="1400" dirty="0"/>
              <a:t> 1439852790</a:t>
            </a:r>
          </a:p>
          <a:p>
            <a:r>
              <a:rPr lang="en-GB" sz="1400" b="1" dirty="0"/>
              <a:t>ISBN-13:</a:t>
            </a:r>
            <a:r>
              <a:rPr lang="en-GB" sz="1400" dirty="0"/>
              <a:t> 978-1439852798</a:t>
            </a:r>
          </a:p>
          <a:p>
            <a:endParaRPr lang="en-GB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B762F1-0B44-4DDB-99A4-595708594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987" y="1258093"/>
            <a:ext cx="2143848" cy="30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3EE9E6-4EFC-4E96-94BE-ADCA38894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60" y="1258093"/>
            <a:ext cx="2448675" cy="30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49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D6CD0A5-6C83-427D-AB05-3BE0E15A7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B6653D5-62D5-45D6-B95A-38FB56233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17B25F5-9024-4196-BF35-911797D0B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3C23CF1-A0CB-42AA-A759-E1937CA84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2A51285-560A-444D-A414-2428698D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618E37DE-4710-4167-AE83-47DE5752D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9397D-20CC-430F-9B34-2F285317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Where is computer graphics used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C463717-5EB2-4C6C-8BB1-AF27FACB7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388FA13-A619-4520-A05E-918E852D5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F142BDF-1A8D-4991-A97C-31319D090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C03C136-3F5E-48B5-A4F0-A1FA25DFE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13F559C-6A30-4A09-A759-7FAF7C9F4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205CA72-C3E6-4BF9-B055-3C19DAED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317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7C08167-CFBF-4DCB-8E96-04970AB1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2AB236E-3A06-4660-8CAC-76D68F90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9EDA09C-3BE4-42FE-9F11-C3AC64F2E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8DC8663-F36E-48C0-AFDE-8DC2D7BD6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D90957B-E13E-454D-B812-E6716E7DE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630C507-BE71-4AEB-ABDB-AC2BAB3D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74019D-A103-4029-809B-E0AC34D0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437" y="2081728"/>
            <a:ext cx="7350079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Concerning tea pots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EC4A9-9857-4743-81C7-9A97263BA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685800"/>
            <a:ext cx="7350079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endParaRPr lang="en-US"/>
          </a:p>
        </p:txBody>
      </p:sp>
      <p:pic>
        <p:nvPicPr>
          <p:cNvPr id="10244" name="Picture 4" descr="Image result for computer graphics teapot">
            <a:extLst>
              <a:ext uri="{FF2B5EF4-FFF2-40B4-BE49-F238E27FC236}">
                <a16:creationId xmlns:a16="http://schemas.microsoft.com/office/drawing/2014/main" id="{265BB55E-D120-4A48-9F37-B20DF37E5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-4" b="-4"/>
          <a:stretch/>
        </p:blipFill>
        <p:spPr bwMode="auto">
          <a:xfrm flipH="1">
            <a:off x="812475" y="680635"/>
            <a:ext cx="3239538" cy="2226520"/>
          </a:xfrm>
          <a:custGeom>
            <a:avLst/>
            <a:gdLst>
              <a:gd name="connsiteX0" fmla="*/ 322464 w 3239538"/>
              <a:gd name="connsiteY0" fmla="*/ 0 h 2226520"/>
              <a:gd name="connsiteX1" fmla="*/ 3239538 w 3239538"/>
              <a:gd name="connsiteY1" fmla="*/ 0 h 2226520"/>
              <a:gd name="connsiteX2" fmla="*/ 3239538 w 3239538"/>
              <a:gd name="connsiteY2" fmla="*/ 2226520 h 2226520"/>
              <a:gd name="connsiteX3" fmla="*/ 0 w 3239538"/>
              <a:gd name="connsiteY3" fmla="*/ 2226520 h 2226520"/>
              <a:gd name="connsiteX4" fmla="*/ 0 w 3239538"/>
              <a:gd name="connsiteY4" fmla="*/ 322464 h 222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538" h="2226520">
                <a:moveTo>
                  <a:pt x="322464" y="0"/>
                </a:moveTo>
                <a:lnTo>
                  <a:pt x="3239538" y="0"/>
                </a:lnTo>
                <a:lnTo>
                  <a:pt x="3239538" y="2226520"/>
                </a:lnTo>
                <a:lnTo>
                  <a:pt x="0" y="2226520"/>
                </a:lnTo>
                <a:lnTo>
                  <a:pt x="0" y="322464"/>
                </a:lnTo>
                <a:close/>
              </a:path>
            </a:pathLst>
          </a:custGeom>
          <a:noFill/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 result for computer graphics teapot">
            <a:extLst>
              <a:ext uri="{FF2B5EF4-FFF2-40B4-BE49-F238E27FC236}">
                <a16:creationId xmlns:a16="http://schemas.microsoft.com/office/drawing/2014/main" id="{82714EDF-69B8-4A1E-9C0C-D6B022A91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07"/>
          <a:stretch/>
        </p:blipFill>
        <p:spPr bwMode="auto">
          <a:xfrm>
            <a:off x="812475" y="3065692"/>
            <a:ext cx="3239538" cy="2111747"/>
          </a:xfrm>
          <a:custGeom>
            <a:avLst/>
            <a:gdLst>
              <a:gd name="connsiteX0" fmla="*/ 0 w 3239538"/>
              <a:gd name="connsiteY0" fmla="*/ 0 h 2111747"/>
              <a:gd name="connsiteX1" fmla="*/ 3239538 w 3239538"/>
              <a:gd name="connsiteY1" fmla="*/ 0 h 2111747"/>
              <a:gd name="connsiteX2" fmla="*/ 3239538 w 3239538"/>
              <a:gd name="connsiteY2" fmla="*/ 1789284 h 2111747"/>
              <a:gd name="connsiteX3" fmla="*/ 2917075 w 3239538"/>
              <a:gd name="connsiteY3" fmla="*/ 2111747 h 2111747"/>
              <a:gd name="connsiteX4" fmla="*/ 0 w 3239538"/>
              <a:gd name="connsiteY4" fmla="*/ 2111747 h 211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538" h="2111747">
                <a:moveTo>
                  <a:pt x="0" y="0"/>
                </a:moveTo>
                <a:lnTo>
                  <a:pt x="3239538" y="0"/>
                </a:lnTo>
                <a:lnTo>
                  <a:pt x="3239538" y="1789284"/>
                </a:lnTo>
                <a:lnTo>
                  <a:pt x="2917075" y="2111747"/>
                </a:lnTo>
                <a:lnTo>
                  <a:pt x="0" y="2111747"/>
                </a:lnTo>
                <a:close/>
              </a:path>
            </a:pathLst>
          </a:custGeom>
          <a:noFill/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9C141F8-CE48-4942-96D4-064441B8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59517"/>
            <a:ext cx="2981858" cy="3208867"/>
            <a:chOff x="9206969" y="2963333"/>
            <a:chExt cx="2981858" cy="3208867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807B58E-99D1-4FEC-B11F-FE6948EDC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9" name="Straight Connector 145">
              <a:extLst>
                <a:ext uri="{FF2B5EF4-FFF2-40B4-BE49-F238E27FC236}">
                  <a16:creationId xmlns:a16="http://schemas.microsoft.com/office/drawing/2014/main" id="{3A1BD549-A555-431E-AFB0-E7EDEC751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25E927D-5C7D-4188-92C9-3FDF656B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0" name="Straight Connector 147">
              <a:extLst>
                <a:ext uri="{FF2B5EF4-FFF2-40B4-BE49-F238E27FC236}">
                  <a16:creationId xmlns:a16="http://schemas.microsoft.com/office/drawing/2014/main" id="{2BD56B0C-08D0-4CD1-B7DF-65B976B0E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EFC9CB1-36CE-4BB8-8639-4F568165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393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2" name="Group 72">
            <a:extLst>
              <a:ext uri="{FF2B5EF4-FFF2-40B4-BE49-F238E27FC236}">
                <a16:creationId xmlns:a16="http://schemas.microsoft.com/office/drawing/2014/main" id="{D7C08167-CFBF-4DCB-8E96-04970AB1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AB236E-3A06-4660-8CAC-76D68F90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9EDA09C-3BE4-42FE-9F11-C3AC64F2E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DC8663-F36E-48C0-AFDE-8DC2D7BD6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D90957B-E13E-454D-B812-E6716E7DE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630C507-BE71-4AEB-ABDB-AC2BAB3D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283" name="Rectangle 79">
            <a:extLst>
              <a:ext uri="{FF2B5EF4-FFF2-40B4-BE49-F238E27FC236}">
                <a16:creationId xmlns:a16="http://schemas.microsoft.com/office/drawing/2014/main" id="{CBEC666E-043C-4EA7-B3A5-55D2F52D5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FD2B5-4234-4FB6-A6A0-1BCC29E0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686" y="620722"/>
            <a:ext cx="562725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Utah teapot</a:t>
            </a:r>
            <a:endParaRPr lang="en-US" sz="3600" dirty="0"/>
          </a:p>
        </p:txBody>
      </p:sp>
      <p:sp>
        <p:nvSpPr>
          <p:cNvPr id="82" name="Snip Diagonal Corner Rectangle 16">
            <a:extLst>
              <a:ext uri="{FF2B5EF4-FFF2-40B4-BE49-F238E27FC236}">
                <a16:creationId xmlns:a16="http://schemas.microsoft.com/office/drawing/2014/main" id="{D05C369B-0FDD-402D-9EE1-858137FB5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https://upload.wikimedia.org/wikipedia/commons/thumb/c/ca/Original_Utah_Teapot.jpg/1024px-Original_Utah_Teapot.jpg">
            <a:extLst>
              <a:ext uri="{FF2B5EF4-FFF2-40B4-BE49-F238E27FC236}">
                <a16:creationId xmlns:a16="http://schemas.microsoft.com/office/drawing/2014/main" id="{DB3A69E7-A7C4-4ABD-8441-970970398A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" r="1" b="1"/>
          <a:stretch/>
        </p:blipFill>
        <p:spPr bwMode="auto">
          <a:xfrm>
            <a:off x="800558" y="786118"/>
            <a:ext cx="3337560" cy="2404227"/>
          </a:xfrm>
          <a:custGeom>
            <a:avLst/>
            <a:gdLst>
              <a:gd name="connsiteX0" fmla="*/ 384420 w 3337560"/>
              <a:gd name="connsiteY0" fmla="*/ 0 h 2404227"/>
              <a:gd name="connsiteX1" fmla="*/ 3337560 w 3337560"/>
              <a:gd name="connsiteY1" fmla="*/ 0 h 2404227"/>
              <a:gd name="connsiteX2" fmla="*/ 3337560 w 3337560"/>
              <a:gd name="connsiteY2" fmla="*/ 2404227 h 2404227"/>
              <a:gd name="connsiteX3" fmla="*/ 0 w 3337560"/>
              <a:gd name="connsiteY3" fmla="*/ 2404227 h 2404227"/>
              <a:gd name="connsiteX4" fmla="*/ 0 w 3337560"/>
              <a:gd name="connsiteY4" fmla="*/ 384420 h 2404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560" h="2404227">
                <a:moveTo>
                  <a:pt x="384420" y="0"/>
                </a:moveTo>
                <a:lnTo>
                  <a:pt x="3337560" y="0"/>
                </a:lnTo>
                <a:lnTo>
                  <a:pt x="3337560" y="2404227"/>
                </a:lnTo>
                <a:lnTo>
                  <a:pt x="0" y="2404227"/>
                </a:lnTo>
                <a:lnTo>
                  <a:pt x="0" y="38442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computer graphics teapot">
            <a:extLst>
              <a:ext uri="{FF2B5EF4-FFF2-40B4-BE49-F238E27FC236}">
                <a16:creationId xmlns:a16="http://schemas.microsoft.com/office/drawing/2014/main" id="{FF510F0F-E226-4705-906E-C4DF355D5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r="1552" b="-3"/>
          <a:stretch/>
        </p:blipFill>
        <p:spPr bwMode="auto">
          <a:xfrm>
            <a:off x="800558" y="3344575"/>
            <a:ext cx="3337560" cy="2397590"/>
          </a:xfrm>
          <a:custGeom>
            <a:avLst/>
            <a:gdLst>
              <a:gd name="connsiteX0" fmla="*/ 0 w 3337560"/>
              <a:gd name="connsiteY0" fmla="*/ 0 h 2397590"/>
              <a:gd name="connsiteX1" fmla="*/ 3337560 w 3337560"/>
              <a:gd name="connsiteY1" fmla="*/ 0 h 2397590"/>
              <a:gd name="connsiteX2" fmla="*/ 3337560 w 3337560"/>
              <a:gd name="connsiteY2" fmla="*/ 2013170 h 2397590"/>
              <a:gd name="connsiteX3" fmla="*/ 2953140 w 3337560"/>
              <a:gd name="connsiteY3" fmla="*/ 2397590 h 2397590"/>
              <a:gd name="connsiteX4" fmla="*/ 0 w 3337560"/>
              <a:gd name="connsiteY4" fmla="*/ 2397590 h 239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560" h="2397590">
                <a:moveTo>
                  <a:pt x="0" y="0"/>
                </a:moveTo>
                <a:lnTo>
                  <a:pt x="3337560" y="0"/>
                </a:lnTo>
                <a:lnTo>
                  <a:pt x="3337560" y="2013170"/>
                </a:lnTo>
                <a:lnTo>
                  <a:pt x="2953140" y="2397590"/>
                </a:lnTo>
                <a:lnTo>
                  <a:pt x="0" y="239759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C25A2-3B67-4CBC-9428-54F3FACD8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61860" y="1536941"/>
            <a:ext cx="6253792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dirty="0"/>
              <a:t>or the </a:t>
            </a:r>
            <a:r>
              <a:rPr lang="en-US" b="1" dirty="0"/>
              <a:t>Newell teapot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b="1" dirty="0"/>
              <a:t>A 3D model used as a standard refence model</a:t>
            </a:r>
          </a:p>
          <a:p>
            <a:pPr marL="285750" indent="-285750">
              <a:buFont typeface="Wingdings 3" panose="05040102010807070707" pitchFamily="18" charset="2"/>
              <a:buChar char=""/>
            </a:pPr>
            <a:r>
              <a:rPr lang="en-US" dirty="0"/>
              <a:t>contains several elements making it ideal for the graphics experiments 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dirty="0"/>
              <a:t>it is round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dirty="0"/>
              <a:t>Contained saddle points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dirty="0"/>
              <a:t>can project a shadow on itself</a:t>
            </a:r>
          </a:p>
          <a:p>
            <a:pPr marL="742950" lvl="1" indent="-285750">
              <a:buFont typeface="Wingdings 3" panose="05040102010807070707" pitchFamily="18" charset="2"/>
              <a:buChar char=""/>
            </a:pPr>
            <a:r>
              <a:rPr lang="en-US" dirty="0"/>
              <a:t>can be displayed accurately without a surface texture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DDE2C3E-3205-470A-BD3C-E856A8E21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9FA431E-B32D-412B-8EE8-27BFACD9B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4" name="Straight Connector 85">
              <a:extLst>
                <a:ext uri="{FF2B5EF4-FFF2-40B4-BE49-F238E27FC236}">
                  <a16:creationId xmlns:a16="http://schemas.microsoft.com/office/drawing/2014/main" id="{7F1AC587-B106-44DD-92F0-2DCA0B700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FFBA5D3-FE61-4D23-AB2F-EC12CE5A6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5" name="Straight Connector 87">
              <a:extLst>
                <a:ext uri="{FF2B5EF4-FFF2-40B4-BE49-F238E27FC236}">
                  <a16:creationId xmlns:a16="http://schemas.microsoft.com/office/drawing/2014/main" id="{DA661ABF-E2D0-44E1-9762-393FF470A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0F6BF17-560A-4388-83EB-CD5FABE5D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782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0" name="Picture 12" descr="Image result for computer graphics tea pot in film">
            <a:extLst>
              <a:ext uri="{FF2B5EF4-FFF2-40B4-BE49-F238E27FC236}">
                <a16:creationId xmlns:a16="http://schemas.microsoft.com/office/drawing/2014/main" id="{A624B985-955D-4843-BCDD-287DE49B3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7" r="-2" b="-2"/>
          <a:stretch/>
        </p:blipFill>
        <p:spPr bwMode="auto">
          <a:xfrm>
            <a:off x="4493436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6451640 w 7698564"/>
              <a:gd name="connsiteY3" fmla="*/ 0 h 3346705"/>
              <a:gd name="connsiteX4" fmla="*/ 6451640 w 7698564"/>
              <a:gd name="connsiteY4" fmla="*/ 479 h 3346705"/>
              <a:gd name="connsiteX5" fmla="*/ 7698564 w 7698564"/>
              <a:gd name="connsiteY5" fmla="*/ 479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Image result for utah teapot in film">
            <a:extLst>
              <a:ext uri="{FF2B5EF4-FFF2-40B4-BE49-F238E27FC236}">
                <a16:creationId xmlns:a16="http://schemas.microsoft.com/office/drawing/2014/main" id="{A3BB33B5-A851-4972-A87D-FB3A31332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13308"/>
          <a:stretch/>
        </p:blipFill>
        <p:spPr bwMode="auto"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computer graphics tea pot in film">
            <a:extLst>
              <a:ext uri="{FF2B5EF4-FFF2-40B4-BE49-F238E27FC236}">
                <a16:creationId xmlns:a16="http://schemas.microsoft.com/office/drawing/2014/main" id="{D96EBC0C-0348-4571-B8FC-8486F96D8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1" r="3" b="10988"/>
          <a:stretch/>
        </p:blipFill>
        <p:spPr bwMode="auto">
          <a:xfrm>
            <a:off x="6350089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Related image">
            <a:extLst>
              <a:ext uri="{FF2B5EF4-FFF2-40B4-BE49-F238E27FC236}">
                <a16:creationId xmlns:a16="http://schemas.microsoft.com/office/drawing/2014/main" id="{AD4D8CEB-E53C-4117-85F8-148217DA7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7" r="1" b="2845"/>
          <a:stretch/>
        </p:blipFill>
        <p:spPr bwMode="auto">
          <a:xfrm>
            <a:off x="20" y="3511295"/>
            <a:ext cx="769854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Image result for computer graphics tea pot in film">
            <a:extLst>
              <a:ext uri="{FF2B5EF4-FFF2-40B4-BE49-F238E27FC236}">
                <a16:creationId xmlns:a16="http://schemas.microsoft.com/office/drawing/2014/main" id="{74B0592B-5A54-469F-8323-93F522E343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82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355E-F168-440A-9225-FAE1B3A6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4EE2B-84AD-4A65-AAC0-480457B3F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62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 descr="Image result for game wireframe">
            <a:extLst>
              <a:ext uri="{FF2B5EF4-FFF2-40B4-BE49-F238E27FC236}">
                <a16:creationId xmlns:a16="http://schemas.microsoft.com/office/drawing/2014/main" id="{C657EC25-0FEF-4D98-88CA-C88227539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7" r="-3" b="-3"/>
          <a:stretch/>
        </p:blipFill>
        <p:spPr bwMode="auto"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horizon zero dawn">
            <a:extLst>
              <a:ext uri="{FF2B5EF4-FFF2-40B4-BE49-F238E27FC236}">
                <a16:creationId xmlns:a16="http://schemas.microsoft.com/office/drawing/2014/main" id="{B2128AC0-5B64-49BA-9F6D-744F1A94E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66" b="8214"/>
          <a:stretch/>
        </p:blipFill>
        <p:spPr bwMode="auto"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Related image">
            <a:extLst>
              <a:ext uri="{FF2B5EF4-FFF2-40B4-BE49-F238E27FC236}">
                <a16:creationId xmlns:a16="http://schemas.microsoft.com/office/drawing/2014/main" id="{64446967-7908-4698-99BE-3C758EC94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6" r="8804" b="-1"/>
          <a:stretch/>
        </p:blipFill>
        <p:spPr bwMode="auto">
          <a:xfrm>
            <a:off x="20" y="-149280"/>
            <a:ext cx="7503091" cy="6857990"/>
          </a:xfrm>
          <a:custGeom>
            <a:avLst/>
            <a:gdLst>
              <a:gd name="connsiteX0" fmla="*/ 0 w 7503111"/>
              <a:gd name="connsiteY0" fmla="*/ 0 h 6858000"/>
              <a:gd name="connsiteX1" fmla="*/ 677334 w 7503111"/>
              <a:gd name="connsiteY1" fmla="*/ 0 h 6858000"/>
              <a:gd name="connsiteX2" fmla="*/ 1168036 w 7503111"/>
              <a:gd name="connsiteY2" fmla="*/ 0 h 6858000"/>
              <a:gd name="connsiteX3" fmla="*/ 1205499 w 7503111"/>
              <a:gd name="connsiteY3" fmla="*/ 0 h 6858000"/>
              <a:gd name="connsiteX4" fmla="*/ 1647632 w 7503111"/>
              <a:gd name="connsiteY4" fmla="*/ 0 h 6858000"/>
              <a:gd name="connsiteX5" fmla="*/ 7215401 w 7503111"/>
              <a:gd name="connsiteY5" fmla="*/ 0 h 6858000"/>
              <a:gd name="connsiteX6" fmla="*/ 4041567 w 7503111"/>
              <a:gd name="connsiteY6" fmla="*/ 6852993 h 6858000"/>
              <a:gd name="connsiteX7" fmla="*/ 7503111 w 7503111"/>
              <a:gd name="connsiteY7" fmla="*/ 6852993 h 6858000"/>
              <a:gd name="connsiteX8" fmla="*/ 7503111 w 7503111"/>
              <a:gd name="connsiteY8" fmla="*/ 6852994 h 6858000"/>
              <a:gd name="connsiteX9" fmla="*/ 1647632 w 7503111"/>
              <a:gd name="connsiteY9" fmla="*/ 6852994 h 6858000"/>
              <a:gd name="connsiteX10" fmla="*/ 1647632 w 7503111"/>
              <a:gd name="connsiteY10" fmla="*/ 6858000 h 6858000"/>
              <a:gd name="connsiteX11" fmla="*/ 0 w 750311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72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Space Shuttle Demo">
            <a:extLst>
              <a:ext uri="{FF2B5EF4-FFF2-40B4-BE49-F238E27FC236}">
                <a16:creationId xmlns:a16="http://schemas.microsoft.com/office/drawing/2014/main" id="{E3E0FD5B-3DD6-411C-B19A-1BA261D3F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7" r="-3" b="4340"/>
          <a:stretch/>
        </p:blipFill>
        <p:spPr bwMode="auto"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folding at home">
            <a:extLst>
              <a:ext uri="{FF2B5EF4-FFF2-40B4-BE49-F238E27FC236}">
                <a16:creationId xmlns:a16="http://schemas.microsoft.com/office/drawing/2014/main" id="{1F4AD75E-F47C-4C57-9E82-86E897425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6" b="14884"/>
          <a:stretch/>
        </p:blipFill>
        <p:spPr bwMode="auto"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internet visualization">
            <a:extLst>
              <a:ext uri="{FF2B5EF4-FFF2-40B4-BE49-F238E27FC236}">
                <a16:creationId xmlns:a16="http://schemas.microsoft.com/office/drawing/2014/main" id="{204C4DA5-CE54-4639-A9D7-C92627909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3" r="1" b="3306"/>
          <a:stretch/>
        </p:blipFill>
        <p:spPr bwMode="auto">
          <a:xfrm>
            <a:off x="20" y="10"/>
            <a:ext cx="7503091" cy="6857990"/>
          </a:xfrm>
          <a:custGeom>
            <a:avLst/>
            <a:gdLst>
              <a:gd name="connsiteX0" fmla="*/ 0 w 7503111"/>
              <a:gd name="connsiteY0" fmla="*/ 0 h 6858000"/>
              <a:gd name="connsiteX1" fmla="*/ 677334 w 7503111"/>
              <a:gd name="connsiteY1" fmla="*/ 0 h 6858000"/>
              <a:gd name="connsiteX2" fmla="*/ 1168036 w 7503111"/>
              <a:gd name="connsiteY2" fmla="*/ 0 h 6858000"/>
              <a:gd name="connsiteX3" fmla="*/ 1205499 w 7503111"/>
              <a:gd name="connsiteY3" fmla="*/ 0 h 6858000"/>
              <a:gd name="connsiteX4" fmla="*/ 1647632 w 7503111"/>
              <a:gd name="connsiteY4" fmla="*/ 0 h 6858000"/>
              <a:gd name="connsiteX5" fmla="*/ 7215401 w 7503111"/>
              <a:gd name="connsiteY5" fmla="*/ 0 h 6858000"/>
              <a:gd name="connsiteX6" fmla="*/ 4041567 w 7503111"/>
              <a:gd name="connsiteY6" fmla="*/ 6852993 h 6858000"/>
              <a:gd name="connsiteX7" fmla="*/ 7503111 w 7503111"/>
              <a:gd name="connsiteY7" fmla="*/ 6852993 h 6858000"/>
              <a:gd name="connsiteX8" fmla="*/ 7503111 w 7503111"/>
              <a:gd name="connsiteY8" fmla="*/ 6852994 h 6858000"/>
              <a:gd name="connsiteX9" fmla="*/ 1647632 w 7503111"/>
              <a:gd name="connsiteY9" fmla="*/ 6852994 h 6858000"/>
              <a:gd name="connsiteX10" fmla="*/ 1647632 w 7503111"/>
              <a:gd name="connsiteY10" fmla="*/ 6858000 h 6858000"/>
              <a:gd name="connsiteX11" fmla="*/ 0 w 750311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 result for internet visualization">
            <a:extLst>
              <a:ext uri="{FF2B5EF4-FFF2-40B4-BE49-F238E27FC236}">
                <a16:creationId xmlns:a16="http://schemas.microsoft.com/office/drawing/2014/main" id="{87797635-C043-43F4-97D1-FDC83A998D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45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8FE7-3BB0-445A-8D8F-51B2AE05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303425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GB" dirty="0"/>
              <a:t>One of my favourite Visualizations:</a:t>
            </a:r>
            <a:br>
              <a:rPr lang="en-GB" dirty="0"/>
            </a:br>
            <a:r>
              <a:rPr lang="en-GB" dirty="0">
                <a:hlinkClick r:id="rId2"/>
              </a:rPr>
              <a:t>https://earth.nullschool.net/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638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film cgi">
            <a:extLst>
              <a:ext uri="{FF2B5EF4-FFF2-40B4-BE49-F238E27FC236}">
                <a16:creationId xmlns:a16="http://schemas.microsoft.com/office/drawing/2014/main" id="{E314BBCB-5D2B-4515-82CB-3CFE39B25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2" b="3"/>
          <a:stretch/>
        </p:blipFill>
        <p:spPr bwMode="auto">
          <a:xfrm>
            <a:off x="321731" y="321731"/>
            <a:ext cx="5728548" cy="30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993D82A4-3276-4F31-B7D0-1D118FBF3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" r="15170" b="3"/>
          <a:stretch/>
        </p:blipFill>
        <p:spPr bwMode="auto">
          <a:xfrm>
            <a:off x="6141719" y="321731"/>
            <a:ext cx="5728547" cy="30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Related image">
            <a:extLst>
              <a:ext uri="{FF2B5EF4-FFF2-40B4-BE49-F238E27FC236}">
                <a16:creationId xmlns:a16="http://schemas.microsoft.com/office/drawing/2014/main" id="{F89653E2-914D-4F0B-9940-1CC50BF25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r="-3" b="-3"/>
          <a:stretch/>
        </p:blipFill>
        <p:spPr bwMode="auto">
          <a:xfrm>
            <a:off x="321730" y="3489159"/>
            <a:ext cx="5728548" cy="30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film cgi">
            <a:extLst>
              <a:ext uri="{FF2B5EF4-FFF2-40B4-BE49-F238E27FC236}">
                <a16:creationId xmlns:a16="http://schemas.microsoft.com/office/drawing/2014/main" id="{DB3735C1-3A12-4EA5-A90B-C66DB3EFB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435"/>
          <a:stretch/>
        </p:blipFill>
        <p:spPr bwMode="auto">
          <a:xfrm>
            <a:off x="6141718" y="3489159"/>
            <a:ext cx="5728547" cy="30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110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0" descr="Image result for film cgi">
            <a:extLst>
              <a:ext uri="{FF2B5EF4-FFF2-40B4-BE49-F238E27FC236}">
                <a16:creationId xmlns:a16="http://schemas.microsoft.com/office/drawing/2014/main" id="{F33E92C8-E46E-446F-8376-044BE045FF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86" y="786117"/>
            <a:ext cx="9149627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306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roup 78">
            <a:extLst>
              <a:ext uri="{FF2B5EF4-FFF2-40B4-BE49-F238E27FC236}">
                <a16:creationId xmlns:a16="http://schemas.microsoft.com/office/drawing/2014/main" id="{9D90646A-3E91-4348-80BF-9E37EA59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195342B-FB4C-4C18-BA6A-6112A32D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F8EF1C2-BF97-4134-957C-80372B5F3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AA97DE5-C666-4369-966D-58CBE552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E8B107-0B98-4A8D-A8BC-A3BF3B02D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5A7D6B-04EE-4D39-83C0-48248654F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47" name="Rectangle 85">
            <a:extLst>
              <a:ext uri="{FF2B5EF4-FFF2-40B4-BE49-F238E27FC236}">
                <a16:creationId xmlns:a16="http://schemas.microsoft.com/office/drawing/2014/main" id="{B3470638-9753-4B1A-8B3D-ACD1B3ED5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0C57E-253E-4587-A50F-43AC24A8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Humble beginnings</a:t>
            </a:r>
          </a:p>
        </p:txBody>
      </p:sp>
      <p:sp>
        <p:nvSpPr>
          <p:cNvPr id="1048" name="Snip Single Corner Rectangle 1">
            <a:extLst>
              <a:ext uri="{FF2B5EF4-FFF2-40B4-BE49-F238E27FC236}">
                <a16:creationId xmlns:a16="http://schemas.microsoft.com/office/drawing/2014/main" id="{0861F19F-ACF9-40B2-B921-C4FC23783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8508" y="786117"/>
            <a:ext cx="3013681" cy="2397590"/>
          </a:xfrm>
          <a:prstGeom prst="snip1Rect">
            <a:avLst>
              <a:gd name="adj" fmla="val 21472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86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Image result for computer graphics triangles">
            <a:extLst>
              <a:ext uri="{FF2B5EF4-FFF2-40B4-BE49-F238E27FC236}">
                <a16:creationId xmlns:a16="http://schemas.microsoft.com/office/drawing/2014/main" id="{9754F973-AEAB-4E7F-9715-385034636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93" y="1168571"/>
            <a:ext cx="2686406" cy="1658855"/>
          </a:xfrm>
          <a:custGeom>
            <a:avLst/>
            <a:gdLst>
              <a:gd name="connsiteX0" fmla="*/ 456876 w 2686406"/>
              <a:gd name="connsiteY0" fmla="*/ 0 h 2071946"/>
              <a:gd name="connsiteX1" fmla="*/ 2686406 w 2686406"/>
              <a:gd name="connsiteY1" fmla="*/ 0 h 2071946"/>
              <a:gd name="connsiteX2" fmla="*/ 2686406 w 2686406"/>
              <a:gd name="connsiteY2" fmla="*/ 2071946 h 2071946"/>
              <a:gd name="connsiteX3" fmla="*/ 0 w 2686406"/>
              <a:gd name="connsiteY3" fmla="*/ 2071946 h 2071946"/>
              <a:gd name="connsiteX4" fmla="*/ 0 w 2686406"/>
              <a:gd name="connsiteY4" fmla="*/ 456876 h 207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406" h="2071946">
                <a:moveTo>
                  <a:pt x="456876" y="0"/>
                </a:moveTo>
                <a:lnTo>
                  <a:pt x="2686406" y="0"/>
                </a:lnTo>
                <a:lnTo>
                  <a:pt x="2686406" y="2071946"/>
                </a:lnTo>
                <a:lnTo>
                  <a:pt x="0" y="2071946"/>
                </a:lnTo>
                <a:lnTo>
                  <a:pt x="0" y="4568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Snip Single Corner Rectangle 25">
            <a:extLst>
              <a:ext uri="{FF2B5EF4-FFF2-40B4-BE49-F238E27FC236}">
                <a16:creationId xmlns:a16="http://schemas.microsoft.com/office/drawing/2014/main" id="{6DDE57D5-60B4-4167-9842-E2CC70948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3057" y="792751"/>
            <a:ext cx="3013681" cy="2390956"/>
          </a:xfrm>
          <a:prstGeom prst="snip1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F2F616FE-03BC-4429-86FF-9F5C9EDC9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280" y="962026"/>
            <a:ext cx="1974563" cy="20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Snip Single Corner Rectangle 32">
            <a:extLst>
              <a:ext uri="{FF2B5EF4-FFF2-40B4-BE49-F238E27FC236}">
                <a16:creationId xmlns:a16="http://schemas.microsoft.com/office/drawing/2014/main" id="{4F63E2C2-265A-440F-86B8-96960300A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509" y="3355734"/>
            <a:ext cx="3013681" cy="2390957"/>
          </a:xfrm>
          <a:prstGeom prst="snip1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GB triangle">
            <a:extLst>
              <a:ext uri="{FF2B5EF4-FFF2-40B4-BE49-F238E27FC236}">
                <a16:creationId xmlns:a16="http://schemas.microsoft.com/office/drawing/2014/main" id="{1EFF0104-CE15-4700-9345-56F6B8E0B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94" y="3525010"/>
            <a:ext cx="2369804" cy="207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Snip Single Corner Rectangle 19">
            <a:extLst>
              <a:ext uri="{FF2B5EF4-FFF2-40B4-BE49-F238E27FC236}">
                <a16:creationId xmlns:a16="http://schemas.microsoft.com/office/drawing/2014/main" id="{483DAA13-55DD-4DCD-A742-B2C74A94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003057" y="3352980"/>
            <a:ext cx="3035918" cy="2389183"/>
          </a:xfrm>
          <a:prstGeom prst="snip1Rect">
            <a:avLst>
              <a:gd name="adj" fmla="val 21019"/>
            </a:avLst>
          </a:prstGeom>
          <a:solidFill>
            <a:schemeClr val="tx1"/>
          </a:solidFill>
          <a:ln>
            <a:noFill/>
          </a:ln>
          <a:effectLst>
            <a:innerShdw blurRad="57150" dist="38100" dir="60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B1DE552F-642F-46C2-8A43-FBB388042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70"/>
          <a:stretch/>
        </p:blipFill>
        <p:spPr bwMode="auto">
          <a:xfrm>
            <a:off x="4808437" y="3511055"/>
            <a:ext cx="1425157" cy="2073033"/>
          </a:xfrm>
          <a:custGeom>
            <a:avLst/>
            <a:gdLst>
              <a:gd name="connsiteX0" fmla="*/ 0 w 2706624"/>
              <a:gd name="connsiteY0" fmla="*/ 0 h 2073033"/>
              <a:gd name="connsiteX1" fmla="*/ 2706624 w 2706624"/>
              <a:gd name="connsiteY1" fmla="*/ 0 h 2073033"/>
              <a:gd name="connsiteX2" fmla="*/ 2706624 w 2706624"/>
              <a:gd name="connsiteY2" fmla="*/ 1648617 h 2073033"/>
              <a:gd name="connsiteX3" fmla="*/ 2282208 w 2706624"/>
              <a:gd name="connsiteY3" fmla="*/ 2073033 h 2073033"/>
              <a:gd name="connsiteX4" fmla="*/ 0 w 2706624"/>
              <a:gd name="connsiteY4" fmla="*/ 2073033 h 207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2073033">
                <a:moveTo>
                  <a:pt x="0" y="0"/>
                </a:moveTo>
                <a:lnTo>
                  <a:pt x="2706624" y="0"/>
                </a:lnTo>
                <a:lnTo>
                  <a:pt x="2706624" y="1648617"/>
                </a:lnTo>
                <a:lnTo>
                  <a:pt x="2282208" y="2073033"/>
                </a:lnTo>
                <a:lnTo>
                  <a:pt x="0" y="207303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F5013-6B5B-48E0-A3E0-C0A329C1F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2710" y="1822448"/>
            <a:ext cx="3783856" cy="37755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sz="1400" dirty="0"/>
              <a:t>Used to generate images from data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sz="1400" dirty="0"/>
              <a:t>Usual 3D models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sz="1400" dirty="0"/>
              <a:t>Triangles!</a:t>
            </a:r>
          </a:p>
        </p:txBody>
      </p:sp>
      <p:grpSp>
        <p:nvGrpSpPr>
          <p:cNvPr id="1052" name="Group 95">
            <a:extLst>
              <a:ext uri="{FF2B5EF4-FFF2-40B4-BE49-F238E27FC236}">
                <a16:creationId xmlns:a16="http://schemas.microsoft.com/office/drawing/2014/main" id="{DCDD6424-F691-47B6-AB45-E9964A2C9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2292" y="2963333"/>
            <a:ext cx="1896535" cy="2218267"/>
            <a:chOff x="10292292" y="2963333"/>
            <a:chExt cx="1896535" cy="221826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48F48DE-B241-43F3-BFF0-2CF15A3C4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BA3CB2D-F2AC-4B2E-8E9C-A9BB4596B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699485" y="3190344"/>
              <a:ext cx="1489342" cy="14893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61F25A0-791C-4CF2-8508-FB7C7A482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72C764-FA50-433C-B059-7422778A6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99CD024-2171-496D-8D9B-06C283D7A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984961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1211</Words>
  <Application>Microsoft Office PowerPoint</Application>
  <PresentationFormat>Widescreen</PresentationFormat>
  <Paragraphs>189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Century Gothic</vt:lpstr>
      <vt:lpstr>Wingdings 3</vt:lpstr>
      <vt:lpstr>Slice</vt:lpstr>
      <vt:lpstr>Programming for graphics</vt:lpstr>
      <vt:lpstr>Before we start!</vt:lpstr>
      <vt:lpstr>Where is computer graphics used</vt:lpstr>
      <vt:lpstr>PowerPoint Presentation</vt:lpstr>
      <vt:lpstr>PowerPoint Presentation</vt:lpstr>
      <vt:lpstr>One of my favourite Visualizations: https://earth.nullschool.net/</vt:lpstr>
      <vt:lpstr>PowerPoint Presentation</vt:lpstr>
      <vt:lpstr>PowerPoint Presentation</vt:lpstr>
      <vt:lpstr>Humble beginnings</vt:lpstr>
      <vt:lpstr>PowerPoint Presentation</vt:lpstr>
      <vt:lpstr>More than just triangles</vt:lpstr>
      <vt:lpstr>PixEls!</vt:lpstr>
      <vt:lpstr>PowerPoint Presentation</vt:lpstr>
      <vt:lpstr>Color space</vt:lpstr>
      <vt:lpstr>PowerPoint Presentation</vt:lpstr>
      <vt:lpstr>PowerPoint Presentation</vt:lpstr>
      <vt:lpstr>PowerPoint Presentation</vt:lpstr>
      <vt:lpstr>This unit</vt:lpstr>
      <vt:lpstr>In this unit you will:</vt:lpstr>
      <vt:lpstr>Assignments</vt:lpstr>
      <vt:lpstr>Do not come asking for help the week before the deadline!</vt:lpstr>
      <vt:lpstr>Software we will use</vt:lpstr>
      <vt:lpstr>PowerPoint Presentation</vt:lpstr>
      <vt:lpstr>SDL2</vt:lpstr>
      <vt:lpstr>GLEW</vt:lpstr>
      <vt:lpstr>GLM</vt:lpstr>
      <vt:lpstr>You will need to take notes. Get a note book!</vt:lpstr>
      <vt:lpstr>Recommended reading</vt:lpstr>
      <vt:lpstr>PowerPoint Presentation</vt:lpstr>
      <vt:lpstr>Concerning tea pots</vt:lpstr>
      <vt:lpstr>Utah teapot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graphics</dc:title>
  <dc:creator>Nicholas Thomas</dc:creator>
  <cp:lastModifiedBy>Nicholas Thomas</cp:lastModifiedBy>
  <cp:revision>5</cp:revision>
  <dcterms:created xsi:type="dcterms:W3CDTF">2018-12-18T23:04:48Z</dcterms:created>
  <dcterms:modified xsi:type="dcterms:W3CDTF">2020-01-31T09:31:16Z</dcterms:modified>
</cp:coreProperties>
</file>